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9144000" cy="16256000"/>
  <p:embeddedFontLst>
    <p:embeddedFont>
      <p:font typeface="LXGW Bright" charset="-12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Unna" charset="0"/>
      <p:regular r:id="rId20"/>
    </p:embeddedFont>
    <p:embeddedFont>
      <p:font typeface="Quattrocento Sans" charset="0"/>
      <p:regular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-570" y="-8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74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8291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490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18641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213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5589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42638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623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4952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6118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24169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3864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883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8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ama.ua/50e1d0fe8dfae956764efa1d21aa487ca738d11d.jpg"/>
          <p:cNvPicPr>
            <a:picLocks noChangeAspect="1"/>
          </p:cNvPicPr>
          <p:nvPr/>
        </p:nvPicPr>
        <p:blipFill>
          <a:blip r:embed="rId3">
            <a:alphaModFix amt="30000"/>
          </a:blip>
          <a:srcRect t="7734" b="7734"/>
          <a:stretch/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Text 0"/>
          <p:cNvSpPr/>
          <p:nvPr/>
        </p:nvSpPr>
        <p:spPr>
          <a:xfrm>
            <a:off x="3712666" y="1384300"/>
            <a:ext cx="6576417" cy="1187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4000" b="1" kern="0" spc="120" dirty="0">
                <a:solidFill>
                  <a:srgbClr val="FF0000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УКРАЇНСЬКИЙ</a:t>
            </a:r>
            <a:r>
              <a:rPr lang="en-US" sz="2400" b="1" kern="0" spc="120" dirty="0">
                <a:solidFill>
                  <a:srgbClr val="FF0000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</a:t>
            </a:r>
            <a:r>
              <a:rPr lang="en-US" sz="4000" b="1" kern="0" spc="120" dirty="0">
                <a:solidFill>
                  <a:srgbClr val="FF0000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НАРОДНИЙ</a:t>
            </a:r>
            <a:r>
              <a:rPr lang="en-US" sz="2400" b="1" kern="0" spc="120" dirty="0">
                <a:solidFill>
                  <a:srgbClr val="FF0000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</a:t>
            </a:r>
            <a:r>
              <a:rPr lang="en-US" sz="4000" b="1" kern="0" spc="120" dirty="0">
                <a:solidFill>
                  <a:srgbClr val="FF0000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ФОЛЬКЛОР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3514725" y="2880360"/>
            <a:ext cx="6972300" cy="22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В</a:t>
            </a:r>
            <a:r>
              <a:rPr lang="ru-RU" sz="4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</a:t>
            </a:r>
            <a:r>
              <a:rPr lang="ru-RU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р</a:t>
            </a:r>
            <a:r>
              <a:rPr lang="en-US" sz="40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озвитку</a:t>
            </a:r>
            <a:r>
              <a:rPr lang="en-US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</a:t>
            </a:r>
            <a:r>
              <a:rPr lang="ru-RU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д</a:t>
            </a:r>
            <a:r>
              <a:rPr lang="en-US" sz="40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ітей</a:t>
            </a:r>
            <a:endParaRPr lang="en-US" sz="4000" dirty="0"/>
          </a:p>
          <a:p>
            <a:pPr algn="ctr">
              <a:lnSpc>
                <a:spcPct val="100000"/>
              </a:lnSpc>
            </a:pPr>
            <a:endParaRPr lang="en-US" sz="4000" b="1" dirty="0" smtClean="0">
              <a:solidFill>
                <a:srgbClr val="2F1B14"/>
              </a:solidFill>
              <a:latin typeface="Unna" pitchFamily="34" charset="0"/>
              <a:ea typeface="Unna" pitchFamily="34" charset="-122"/>
              <a:cs typeface="Unna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</a:t>
            </a:r>
            <a:r>
              <a:rPr lang="ru-RU" sz="40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д</a:t>
            </a:r>
            <a:r>
              <a:rPr lang="en-US" sz="40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ошкільного</a:t>
            </a:r>
            <a:r>
              <a:rPr lang="en-US" sz="40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</a:t>
            </a:r>
            <a:r>
              <a:rPr lang="ru-RU" sz="4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в</a:t>
            </a:r>
            <a:r>
              <a:rPr lang="en-US" sz="40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іку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4455120" y="5829300"/>
            <a:ext cx="734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Народна мудрість від колиски до дитинства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619875" y="721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48258" y="5209"/>
                </a:moveTo>
                <a:cubicBezTo>
                  <a:pt x="353913" y="9748"/>
                  <a:pt x="357188" y="16594"/>
                  <a:pt x="357188" y="23812"/>
                </a:cubicBezTo>
                <a:lnTo>
                  <a:pt x="357188" y="250031"/>
                </a:lnTo>
                <a:cubicBezTo>
                  <a:pt x="357188" y="282922"/>
                  <a:pt x="325189" y="309563"/>
                  <a:pt x="285750" y="309563"/>
                </a:cubicBezTo>
                <a:cubicBezTo>
                  <a:pt x="246311" y="309563"/>
                  <a:pt x="214313" y="282922"/>
                  <a:pt x="214313" y="250031"/>
                </a:cubicBezTo>
                <a:cubicBezTo>
                  <a:pt x="214313" y="217140"/>
                  <a:pt x="246311" y="190500"/>
                  <a:pt x="285750" y="190500"/>
                </a:cubicBezTo>
                <a:cubicBezTo>
                  <a:pt x="294084" y="190500"/>
                  <a:pt x="302121" y="191691"/>
                  <a:pt x="309563" y="193923"/>
                </a:cubicBezTo>
                <a:lnTo>
                  <a:pt x="309563" y="107082"/>
                </a:lnTo>
                <a:lnTo>
                  <a:pt x="142875" y="144140"/>
                </a:lnTo>
                <a:lnTo>
                  <a:pt x="142875" y="297656"/>
                </a:lnTo>
                <a:cubicBezTo>
                  <a:pt x="142875" y="330547"/>
                  <a:pt x="110877" y="357188"/>
                  <a:pt x="71438" y="357188"/>
                </a:cubicBezTo>
                <a:cubicBezTo>
                  <a:pt x="31998" y="357188"/>
                  <a:pt x="0" y="330547"/>
                  <a:pt x="0" y="297656"/>
                </a:cubicBezTo>
                <a:cubicBezTo>
                  <a:pt x="0" y="264765"/>
                  <a:pt x="31998" y="238125"/>
                  <a:pt x="71438" y="238125"/>
                </a:cubicBezTo>
                <a:cubicBezTo>
                  <a:pt x="79772" y="238125"/>
                  <a:pt x="87809" y="239316"/>
                  <a:pt x="95250" y="241548"/>
                </a:cubicBezTo>
                <a:lnTo>
                  <a:pt x="95250" y="71438"/>
                </a:lnTo>
                <a:cubicBezTo>
                  <a:pt x="95250" y="60275"/>
                  <a:pt x="102989" y="50602"/>
                  <a:pt x="113928" y="48220"/>
                </a:cubicBezTo>
                <a:lnTo>
                  <a:pt x="328240" y="595"/>
                </a:lnTo>
                <a:cubicBezTo>
                  <a:pt x="335310" y="-967"/>
                  <a:pt x="342677" y="744"/>
                  <a:pt x="348332" y="5283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7" name="Shape 4"/>
          <p:cNvSpPr/>
          <p:nvPr/>
        </p:nvSpPr>
        <p:spPr>
          <a:xfrm>
            <a:off x="7940675" y="721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105147"/>
                </a:moveTo>
                <a:lnTo>
                  <a:pt x="190500" y="335310"/>
                </a:lnTo>
                <a:lnTo>
                  <a:pt x="190872" y="335161"/>
                </a:lnTo>
                <a:cubicBezTo>
                  <a:pt x="231502" y="318269"/>
                  <a:pt x="275109" y="309563"/>
                  <a:pt x="319088" y="309563"/>
                </a:cubicBezTo>
                <a:lnTo>
                  <a:pt x="333375" y="309563"/>
                </a:lnTo>
                <a:lnTo>
                  <a:pt x="333375" y="71438"/>
                </a:lnTo>
                <a:lnTo>
                  <a:pt x="319088" y="71438"/>
                </a:lnTo>
                <a:cubicBezTo>
                  <a:pt x="287685" y="71438"/>
                  <a:pt x="256505" y="77688"/>
                  <a:pt x="227484" y="89743"/>
                </a:cubicBezTo>
                <a:cubicBezTo>
                  <a:pt x="214982" y="94952"/>
                  <a:pt x="202629" y="100087"/>
                  <a:pt x="190500" y="105147"/>
                </a:cubicBezTo>
                <a:close/>
                <a:moveTo>
                  <a:pt x="171822" y="45765"/>
                </a:moveTo>
                <a:lnTo>
                  <a:pt x="190500" y="53578"/>
                </a:lnTo>
                <a:lnTo>
                  <a:pt x="209178" y="45765"/>
                </a:lnTo>
                <a:cubicBezTo>
                  <a:pt x="244004" y="31254"/>
                  <a:pt x="281360" y="23812"/>
                  <a:pt x="319088" y="23812"/>
                </a:cubicBezTo>
                <a:lnTo>
                  <a:pt x="345281" y="23812"/>
                </a:lnTo>
                <a:cubicBezTo>
                  <a:pt x="365001" y="23812"/>
                  <a:pt x="381000" y="39812"/>
                  <a:pt x="381000" y="59531"/>
                </a:cubicBezTo>
                <a:lnTo>
                  <a:pt x="381000" y="321469"/>
                </a:lnTo>
                <a:cubicBezTo>
                  <a:pt x="381000" y="341188"/>
                  <a:pt x="365001" y="357188"/>
                  <a:pt x="345281" y="357188"/>
                </a:cubicBezTo>
                <a:lnTo>
                  <a:pt x="319088" y="357188"/>
                </a:lnTo>
                <a:cubicBezTo>
                  <a:pt x="281360" y="357188"/>
                  <a:pt x="244004" y="364629"/>
                  <a:pt x="209178" y="379140"/>
                </a:cubicBezTo>
                <a:lnTo>
                  <a:pt x="199653" y="383084"/>
                </a:lnTo>
                <a:cubicBezTo>
                  <a:pt x="193774" y="385539"/>
                  <a:pt x="187226" y="385539"/>
                  <a:pt x="181347" y="383084"/>
                </a:cubicBezTo>
                <a:lnTo>
                  <a:pt x="171822" y="379140"/>
                </a:lnTo>
                <a:cubicBezTo>
                  <a:pt x="136996" y="364629"/>
                  <a:pt x="99640" y="357188"/>
                  <a:pt x="61913" y="357188"/>
                </a:cubicBezTo>
                <a:lnTo>
                  <a:pt x="35719" y="357188"/>
                </a:lnTo>
                <a:cubicBezTo>
                  <a:pt x="15999" y="357188"/>
                  <a:pt x="0" y="341188"/>
                  <a:pt x="0" y="321469"/>
                </a:cubicBezTo>
                <a:lnTo>
                  <a:pt x="0" y="59531"/>
                </a:lnTo>
                <a:cubicBezTo>
                  <a:pt x="0" y="39812"/>
                  <a:pt x="15999" y="23812"/>
                  <a:pt x="35719" y="23812"/>
                </a:cubicBezTo>
                <a:lnTo>
                  <a:pt x="61913" y="23812"/>
                </a:lnTo>
                <a:cubicBezTo>
                  <a:pt x="99640" y="23812"/>
                  <a:pt x="136996" y="31254"/>
                  <a:pt x="171822" y="45765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8" name="Shape 5"/>
          <p:cNvSpPr/>
          <p:nvPr/>
        </p:nvSpPr>
        <p:spPr>
          <a:xfrm>
            <a:off x="9261475" y="721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9338" y="64815"/>
                </a:moveTo>
                <a:lnTo>
                  <a:pt x="190500" y="80218"/>
                </a:lnTo>
                <a:lnTo>
                  <a:pt x="201662" y="64815"/>
                </a:lnTo>
                <a:cubicBezTo>
                  <a:pt x="220266" y="39067"/>
                  <a:pt x="250180" y="23812"/>
                  <a:pt x="281955" y="23812"/>
                </a:cubicBezTo>
                <a:cubicBezTo>
                  <a:pt x="336649" y="23812"/>
                  <a:pt x="381000" y="68163"/>
                  <a:pt x="381000" y="122858"/>
                </a:cubicBezTo>
                <a:lnTo>
                  <a:pt x="381000" y="124792"/>
                </a:lnTo>
                <a:cubicBezTo>
                  <a:pt x="381000" y="208285"/>
                  <a:pt x="276895" y="305246"/>
                  <a:pt x="222572" y="346695"/>
                </a:cubicBezTo>
                <a:cubicBezTo>
                  <a:pt x="213345" y="353690"/>
                  <a:pt x="202034" y="357188"/>
                  <a:pt x="190500" y="357188"/>
                </a:cubicBezTo>
                <a:cubicBezTo>
                  <a:pt x="178966" y="357188"/>
                  <a:pt x="167580" y="353764"/>
                  <a:pt x="158428" y="346695"/>
                </a:cubicBezTo>
                <a:cubicBezTo>
                  <a:pt x="104105" y="305246"/>
                  <a:pt x="0" y="208285"/>
                  <a:pt x="0" y="124792"/>
                </a:cubicBezTo>
                <a:lnTo>
                  <a:pt x="0" y="122858"/>
                </a:lnTo>
                <a:cubicBezTo>
                  <a:pt x="0" y="68163"/>
                  <a:pt x="44351" y="23812"/>
                  <a:pt x="99045" y="23812"/>
                </a:cubicBezTo>
                <a:cubicBezTo>
                  <a:pt x="130820" y="23812"/>
                  <a:pt x="160734" y="39067"/>
                  <a:pt x="179338" y="64815"/>
                </a:cubicBezTo>
                <a:close/>
              </a:path>
            </a:pathLst>
          </a:custGeom>
          <a:solidFill>
            <a:srgbClr val="FDF6E9"/>
          </a:solidFill>
          <a:ln/>
        </p:spPr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" name="Shape 1"/>
          <p:cNvSpPr/>
          <p:nvPr/>
        </p:nvSpPr>
        <p:spPr>
          <a:xfrm>
            <a:off x="669925" y="6858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23812" y="97135"/>
                </a:moveTo>
                <a:lnTo>
                  <a:pt x="127595" y="139849"/>
                </a:lnTo>
                <a:cubicBezTo>
                  <a:pt x="132457" y="141833"/>
                  <a:pt x="137616" y="142875"/>
                  <a:pt x="142875" y="142875"/>
                </a:cubicBezTo>
                <a:cubicBezTo>
                  <a:pt x="148134" y="142875"/>
                  <a:pt x="153293" y="141833"/>
                  <a:pt x="158155" y="139849"/>
                </a:cubicBezTo>
                <a:lnTo>
                  <a:pt x="278408" y="90339"/>
                </a:lnTo>
                <a:cubicBezTo>
                  <a:pt x="282873" y="88503"/>
                  <a:pt x="285750" y="84187"/>
                  <a:pt x="285750" y="79375"/>
                </a:cubicBezTo>
                <a:cubicBezTo>
                  <a:pt x="285750" y="74563"/>
                  <a:pt x="282873" y="70247"/>
                  <a:pt x="278408" y="68411"/>
                </a:cubicBezTo>
                <a:lnTo>
                  <a:pt x="158155" y="18901"/>
                </a:lnTo>
                <a:cubicBezTo>
                  <a:pt x="153293" y="16917"/>
                  <a:pt x="148134" y="15875"/>
                  <a:pt x="142875" y="15875"/>
                </a:cubicBezTo>
                <a:cubicBezTo>
                  <a:pt x="137616" y="15875"/>
                  <a:pt x="132457" y="16917"/>
                  <a:pt x="127595" y="18901"/>
                </a:cubicBezTo>
                <a:lnTo>
                  <a:pt x="7342" y="68411"/>
                </a:lnTo>
                <a:cubicBezTo>
                  <a:pt x="2877" y="70247"/>
                  <a:pt x="0" y="74563"/>
                  <a:pt x="0" y="79375"/>
                </a:cubicBezTo>
                <a:lnTo>
                  <a:pt x="0" y="226219"/>
                </a:lnTo>
                <a:cubicBezTo>
                  <a:pt x="0" y="232817"/>
                  <a:pt x="5308" y="238125"/>
                  <a:pt x="11906" y="238125"/>
                </a:cubicBezTo>
                <a:cubicBezTo>
                  <a:pt x="18504" y="238125"/>
                  <a:pt x="23812" y="232817"/>
                  <a:pt x="23812" y="226219"/>
                </a:cubicBezTo>
                <a:lnTo>
                  <a:pt x="23812" y="97135"/>
                </a:lnTo>
                <a:close/>
                <a:moveTo>
                  <a:pt x="47625" y="132705"/>
                </a:moveTo>
                <a:lnTo>
                  <a:pt x="47625" y="190500"/>
                </a:lnTo>
                <a:cubicBezTo>
                  <a:pt x="47625" y="216793"/>
                  <a:pt x="90289" y="238125"/>
                  <a:pt x="142875" y="238125"/>
                </a:cubicBezTo>
                <a:cubicBezTo>
                  <a:pt x="195461" y="238125"/>
                  <a:pt x="238125" y="216793"/>
                  <a:pt x="238125" y="190500"/>
                </a:cubicBezTo>
                <a:lnTo>
                  <a:pt x="238125" y="132655"/>
                </a:lnTo>
                <a:lnTo>
                  <a:pt x="167233" y="161875"/>
                </a:lnTo>
                <a:cubicBezTo>
                  <a:pt x="159494" y="165050"/>
                  <a:pt x="151259" y="166687"/>
                  <a:pt x="142875" y="166687"/>
                </a:cubicBezTo>
                <a:cubicBezTo>
                  <a:pt x="134491" y="166687"/>
                  <a:pt x="126256" y="165050"/>
                  <a:pt x="118517" y="161875"/>
                </a:cubicBezTo>
                <a:lnTo>
                  <a:pt x="47625" y="132655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58800"/>
            <a:ext cx="62611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Педагогічна цінність фольклору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2700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508000" y="1549400"/>
            <a:ext cx="7493000" cy="2895600"/>
          </a:xfrm>
          <a:custGeom>
            <a:avLst/>
            <a:gdLst/>
            <a:ahLst/>
            <a:cxnLst/>
            <a:rect l="l" t="t" r="r" b="b"/>
            <a:pathLst>
              <a:path w="7493000" h="2895600">
                <a:moveTo>
                  <a:pt x="50800" y="0"/>
                </a:moveTo>
                <a:lnTo>
                  <a:pt x="7442200" y="0"/>
                </a:lnTo>
                <a:cubicBezTo>
                  <a:pt x="7470256" y="0"/>
                  <a:pt x="7493000" y="22744"/>
                  <a:pt x="7493000" y="50800"/>
                </a:cubicBezTo>
                <a:lnTo>
                  <a:pt x="7493000" y="2743205"/>
                </a:lnTo>
                <a:cubicBezTo>
                  <a:pt x="7493000" y="2827314"/>
                  <a:pt x="7424714" y="2895600"/>
                  <a:pt x="7340605" y="2895600"/>
                </a:cubicBezTo>
                <a:lnTo>
                  <a:pt x="152395" y="2895600"/>
                </a:lnTo>
                <a:cubicBezTo>
                  <a:pt x="68286" y="2895600"/>
                  <a:pt x="0" y="2827314"/>
                  <a:pt x="0" y="2743205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08000" y="1549400"/>
            <a:ext cx="7493000" cy="50800"/>
          </a:xfrm>
          <a:custGeom>
            <a:avLst/>
            <a:gdLst/>
            <a:ahLst/>
            <a:cxnLst/>
            <a:rect l="l" t="t" r="r" b="b"/>
            <a:pathLst>
              <a:path w="7493000" h="508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8" name="Text 6"/>
          <p:cNvSpPr/>
          <p:nvPr/>
        </p:nvSpPr>
        <p:spPr>
          <a:xfrm>
            <a:off x="762000" y="1828800"/>
            <a:ext cx="71374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A052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Потенційні можливості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62000" y="2387600"/>
            <a:ext cx="70866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У кожній із згаданих малих форм фольклорних жанрів </a:t>
            </a:r>
            <a:r>
              <a:rPr lang="en-US" sz="1600" b="1" dirty="0">
                <a:solidFill>
                  <a:srgbClr val="A0522D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закладені великі потенційні можливості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щодо розвитку мовлення дошкільників.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3200400"/>
            <a:ext cx="70866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Використання їх у роботі з дошкільниками </a:t>
            </a:r>
            <a:r>
              <a:rPr lang="en-US" sz="1600" dirty="0">
                <a:solidFill>
                  <a:srgbClr val="A0522D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створює ґрунт для розвитку чуття мови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її емоційних відтінків, формує уміння дітей користуватися різними засобами відтворення й передачі мовленнєвої інформації.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8000" y="4648200"/>
            <a:ext cx="7493000" cy="3987800"/>
          </a:xfrm>
          <a:custGeom>
            <a:avLst/>
            <a:gdLst/>
            <a:ahLst/>
            <a:cxnLst/>
            <a:rect l="l" t="t" r="r" b="b"/>
            <a:pathLst>
              <a:path w="7493000" h="3987800">
                <a:moveTo>
                  <a:pt x="152414" y="0"/>
                </a:moveTo>
                <a:lnTo>
                  <a:pt x="7340586" y="0"/>
                </a:lnTo>
                <a:cubicBezTo>
                  <a:pt x="7424762" y="0"/>
                  <a:pt x="7493000" y="68238"/>
                  <a:pt x="7493000" y="152414"/>
                </a:cubicBezTo>
                <a:lnTo>
                  <a:pt x="7493000" y="3835386"/>
                </a:lnTo>
                <a:cubicBezTo>
                  <a:pt x="7493000" y="3919562"/>
                  <a:pt x="7424762" y="3987800"/>
                  <a:pt x="7340586" y="3987800"/>
                </a:cubicBezTo>
                <a:lnTo>
                  <a:pt x="152414" y="3987800"/>
                </a:lnTo>
                <a:cubicBezTo>
                  <a:pt x="68238" y="3987800"/>
                  <a:pt x="0" y="3919562"/>
                  <a:pt x="0" y="3835386"/>
                </a:cubicBezTo>
                <a:lnTo>
                  <a:pt x="0" y="152414"/>
                </a:lnTo>
                <a:cubicBezTo>
                  <a:pt x="0" y="68294"/>
                  <a:pt x="68294" y="0"/>
                  <a:pt x="152414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62000" y="5651500"/>
            <a:ext cx="7112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Особлива цінність фольклору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000" y="6159500"/>
            <a:ext cx="70866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Особлива цінність</a:t>
            </a: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фольклорних творів полягає в тому, що вони сприяють мовленнєвому розвитку дітей, починаючи з раннього віку.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62000" y="6972300"/>
            <a:ext cx="70866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Дають можливість, через гру словами й звуками, виявити специфіку рідної мови, характерну для неї співучість, виразність, образність.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255000" y="1549400"/>
            <a:ext cx="7493000" cy="5867400"/>
          </a:xfrm>
          <a:custGeom>
            <a:avLst/>
            <a:gdLst/>
            <a:ahLst/>
            <a:cxnLst/>
            <a:rect l="l" t="t" r="r" b="b"/>
            <a:pathLst>
              <a:path w="7493000" h="58674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715024"/>
                </a:lnTo>
                <a:cubicBezTo>
                  <a:pt x="7493000" y="5799179"/>
                  <a:pt x="7424779" y="5867400"/>
                  <a:pt x="7340624" y="5867400"/>
                </a:cubicBezTo>
                <a:lnTo>
                  <a:pt x="152376" y="5867400"/>
                </a:lnTo>
                <a:cubicBezTo>
                  <a:pt x="68221" y="5867400"/>
                  <a:pt x="0" y="5799179"/>
                  <a:pt x="0" y="5715024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255000" y="1549400"/>
            <a:ext cx="7493000" cy="50800"/>
          </a:xfrm>
          <a:custGeom>
            <a:avLst/>
            <a:gdLst/>
            <a:ahLst/>
            <a:cxnLst/>
            <a:rect l="l" t="t" r="r" b="b"/>
            <a:pathLst>
              <a:path w="7493000" h="508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7" name="Text 15"/>
          <p:cNvSpPr/>
          <p:nvPr/>
        </p:nvSpPr>
        <p:spPr>
          <a:xfrm>
            <a:off x="8509000" y="1828800"/>
            <a:ext cx="71374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4682B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Доступність та ефективність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509000" y="2387600"/>
            <a:ext cx="70866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Доступність, недовготривалість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малих фольклорних жанрів насичує процес розвитку мовлення позитивними емоціями, робить його цікавим і привабливим.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737600" y="3467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0" name="Text 18"/>
          <p:cNvSpPr/>
          <p:nvPr/>
        </p:nvSpPr>
        <p:spPr>
          <a:xfrm>
            <a:off x="9067800" y="3403600"/>
            <a:ext cx="63246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Коротка форма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легко сприймати та запам'ятовувати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737600" y="4356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2" name="Text 20"/>
          <p:cNvSpPr/>
          <p:nvPr/>
        </p:nvSpPr>
        <p:spPr>
          <a:xfrm>
            <a:off x="9067800" y="4292600"/>
            <a:ext cx="63246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Граматична простота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відповідає віковим особливостям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737600" y="5245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4" name="Text 22"/>
          <p:cNvSpPr/>
          <p:nvPr/>
        </p:nvSpPr>
        <p:spPr>
          <a:xfrm>
            <a:off x="9067800" y="5181600"/>
            <a:ext cx="63246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Емоційна насиченість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викликає позитивні емоції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300567" y="777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8606" y="4167"/>
                </a:moveTo>
                <a:cubicBezTo>
                  <a:pt x="283131" y="7799"/>
                  <a:pt x="285750" y="13275"/>
                  <a:pt x="285750" y="19050"/>
                </a:cubicBezTo>
                <a:lnTo>
                  <a:pt x="285750" y="200025"/>
                </a:lnTo>
                <a:cubicBezTo>
                  <a:pt x="285750" y="226338"/>
                  <a:pt x="260152" y="247650"/>
                  <a:pt x="228600" y="247650"/>
                </a:cubicBezTo>
                <a:cubicBezTo>
                  <a:pt x="197048" y="247650"/>
                  <a:pt x="171450" y="226338"/>
                  <a:pt x="171450" y="200025"/>
                </a:cubicBezTo>
                <a:cubicBezTo>
                  <a:pt x="171450" y="173712"/>
                  <a:pt x="197048" y="152400"/>
                  <a:pt x="228600" y="152400"/>
                </a:cubicBezTo>
                <a:cubicBezTo>
                  <a:pt x="235268" y="152400"/>
                  <a:pt x="241697" y="153353"/>
                  <a:pt x="247650" y="155138"/>
                </a:cubicBezTo>
                <a:lnTo>
                  <a:pt x="247650" y="85665"/>
                </a:lnTo>
                <a:lnTo>
                  <a:pt x="114300" y="115312"/>
                </a:lnTo>
                <a:lnTo>
                  <a:pt x="114300" y="238125"/>
                </a:lnTo>
                <a:cubicBezTo>
                  <a:pt x="114300" y="264438"/>
                  <a:pt x="88702" y="285750"/>
                  <a:pt x="57150" y="285750"/>
                </a:cubicBezTo>
                <a:cubicBezTo>
                  <a:pt x="25598" y="285750"/>
                  <a:pt x="0" y="264438"/>
                  <a:pt x="0" y="238125"/>
                </a:cubicBezTo>
                <a:cubicBezTo>
                  <a:pt x="0" y="211812"/>
                  <a:pt x="25598" y="190500"/>
                  <a:pt x="57150" y="190500"/>
                </a:cubicBezTo>
                <a:cubicBezTo>
                  <a:pt x="63818" y="190500"/>
                  <a:pt x="70247" y="191453"/>
                  <a:pt x="76200" y="193238"/>
                </a:cubicBezTo>
                <a:lnTo>
                  <a:pt x="76200" y="57150"/>
                </a:lnTo>
                <a:cubicBezTo>
                  <a:pt x="76200" y="48220"/>
                  <a:pt x="82391" y="40481"/>
                  <a:pt x="91142" y="38576"/>
                </a:cubicBezTo>
                <a:lnTo>
                  <a:pt x="262592" y="476"/>
                </a:lnTo>
                <a:cubicBezTo>
                  <a:pt x="268248" y="-774"/>
                  <a:pt x="274141" y="595"/>
                  <a:pt x="278666" y="4227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6" name="Text 24"/>
          <p:cNvSpPr/>
          <p:nvPr/>
        </p:nvSpPr>
        <p:spPr>
          <a:xfrm>
            <a:off x="8356600" y="8178800"/>
            <a:ext cx="2197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Співучість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1848902" y="7772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52400"/>
                </a:moveTo>
                <a:cubicBezTo>
                  <a:pt x="304800" y="152936"/>
                  <a:pt x="304800" y="153472"/>
                  <a:pt x="304800" y="154007"/>
                </a:cubicBezTo>
                <a:cubicBezTo>
                  <a:pt x="304562" y="175736"/>
                  <a:pt x="284797" y="190500"/>
                  <a:pt x="263069" y="190500"/>
                </a:cubicBezTo>
                <a:lnTo>
                  <a:pt x="204787" y="190500"/>
                </a:lnTo>
                <a:cubicBezTo>
                  <a:pt x="189012" y="190500"/>
                  <a:pt x="176212" y="203299"/>
                  <a:pt x="176212" y="219075"/>
                </a:cubicBezTo>
                <a:cubicBezTo>
                  <a:pt x="176212" y="221099"/>
                  <a:pt x="176451" y="223064"/>
                  <a:pt x="176808" y="224969"/>
                </a:cubicBezTo>
                <a:cubicBezTo>
                  <a:pt x="178058" y="231041"/>
                  <a:pt x="180677" y="236875"/>
                  <a:pt x="183237" y="242768"/>
                </a:cubicBezTo>
                <a:cubicBezTo>
                  <a:pt x="186869" y="250984"/>
                  <a:pt x="190440" y="259140"/>
                  <a:pt x="190440" y="267772"/>
                </a:cubicBezTo>
                <a:cubicBezTo>
                  <a:pt x="190440" y="286702"/>
                  <a:pt x="177582" y="303907"/>
                  <a:pt x="158651" y="304681"/>
                </a:cubicBezTo>
                <a:cubicBezTo>
                  <a:pt x="156567" y="304740"/>
                  <a:pt x="154484" y="304800"/>
                  <a:pt x="152340" y="304800"/>
                </a:cubicBezTo>
                <a:cubicBezTo>
                  <a:pt x="68163" y="304800"/>
                  <a:pt x="-60" y="236577"/>
                  <a:pt x="-60" y="152400"/>
                </a:cubicBezTo>
                <a:cubicBezTo>
                  <a:pt x="-60" y="68223"/>
                  <a:pt x="68223" y="0"/>
                  <a:pt x="152400" y="0"/>
                </a:cubicBezTo>
                <a:cubicBezTo>
                  <a:pt x="236577" y="0"/>
                  <a:pt x="304800" y="68223"/>
                  <a:pt x="304800" y="152400"/>
                </a:cubicBezTo>
                <a:close/>
                <a:moveTo>
                  <a:pt x="76200" y="171450"/>
                </a:moveTo>
                <a:cubicBezTo>
                  <a:pt x="76200" y="160936"/>
                  <a:pt x="67664" y="152400"/>
                  <a:pt x="57150" y="152400"/>
                </a:cubicBezTo>
                <a:cubicBezTo>
                  <a:pt x="46636" y="152400"/>
                  <a:pt x="38100" y="160936"/>
                  <a:pt x="38100" y="171450"/>
                </a:cubicBezTo>
                <a:cubicBezTo>
                  <a:pt x="38100" y="181964"/>
                  <a:pt x="46636" y="190500"/>
                  <a:pt x="57150" y="190500"/>
                </a:cubicBezTo>
                <a:cubicBezTo>
                  <a:pt x="67664" y="190500"/>
                  <a:pt x="76200" y="181964"/>
                  <a:pt x="76200" y="171450"/>
                </a:cubicBezTo>
                <a:close/>
                <a:moveTo>
                  <a:pt x="76200" y="114300"/>
                </a:moveTo>
                <a:cubicBezTo>
                  <a:pt x="86714" y="114300"/>
                  <a:pt x="95250" y="105764"/>
                  <a:pt x="95250" y="95250"/>
                </a:cubicBezTo>
                <a:cubicBezTo>
                  <a:pt x="95250" y="84736"/>
                  <a:pt x="86714" y="76200"/>
                  <a:pt x="76200" y="76200"/>
                </a:cubicBezTo>
                <a:cubicBezTo>
                  <a:pt x="65686" y="76200"/>
                  <a:pt x="57150" y="84736"/>
                  <a:pt x="57150" y="95250"/>
                </a:cubicBezTo>
                <a:cubicBezTo>
                  <a:pt x="57150" y="105764"/>
                  <a:pt x="65686" y="114300"/>
                  <a:pt x="76200" y="114300"/>
                </a:cubicBezTo>
                <a:close/>
                <a:moveTo>
                  <a:pt x="171450" y="57150"/>
                </a:moveTo>
                <a:cubicBezTo>
                  <a:pt x="171450" y="46636"/>
                  <a:pt x="162914" y="38100"/>
                  <a:pt x="152400" y="38100"/>
                </a:cubicBezTo>
                <a:cubicBezTo>
                  <a:pt x="141886" y="38100"/>
                  <a:pt x="133350" y="46636"/>
                  <a:pt x="133350" y="57150"/>
                </a:cubicBezTo>
                <a:cubicBezTo>
                  <a:pt x="133350" y="67664"/>
                  <a:pt x="141886" y="76200"/>
                  <a:pt x="152400" y="76200"/>
                </a:cubicBezTo>
                <a:cubicBezTo>
                  <a:pt x="162914" y="76200"/>
                  <a:pt x="171450" y="67664"/>
                  <a:pt x="171450" y="57150"/>
                </a:cubicBezTo>
                <a:close/>
                <a:moveTo>
                  <a:pt x="228600" y="114300"/>
                </a:moveTo>
                <a:cubicBezTo>
                  <a:pt x="239114" y="114300"/>
                  <a:pt x="247650" y="105764"/>
                  <a:pt x="247650" y="95250"/>
                </a:cubicBezTo>
                <a:cubicBezTo>
                  <a:pt x="247650" y="84736"/>
                  <a:pt x="239114" y="76200"/>
                  <a:pt x="228600" y="76200"/>
                </a:cubicBezTo>
                <a:cubicBezTo>
                  <a:pt x="218086" y="76200"/>
                  <a:pt x="209550" y="84736"/>
                  <a:pt x="209550" y="95250"/>
                </a:cubicBezTo>
                <a:cubicBezTo>
                  <a:pt x="209550" y="105764"/>
                  <a:pt x="218086" y="114300"/>
                  <a:pt x="228600" y="11430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8" name="Text 26"/>
          <p:cNvSpPr/>
          <p:nvPr/>
        </p:nvSpPr>
        <p:spPr>
          <a:xfrm>
            <a:off x="10904934" y="8178800"/>
            <a:ext cx="2197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Виразність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4416484" y="777240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38100" y="19050"/>
                </a:moveTo>
                <a:cubicBezTo>
                  <a:pt x="17085" y="19050"/>
                  <a:pt x="0" y="36135"/>
                  <a:pt x="0" y="57150"/>
                </a:cubicBezTo>
                <a:lnTo>
                  <a:pt x="0" y="247650"/>
                </a:lnTo>
                <a:cubicBezTo>
                  <a:pt x="0" y="268665"/>
                  <a:pt x="17085" y="285750"/>
                  <a:pt x="38100" y="285750"/>
                </a:cubicBezTo>
                <a:lnTo>
                  <a:pt x="228600" y="285750"/>
                </a:lnTo>
                <a:cubicBezTo>
                  <a:pt x="249615" y="285750"/>
                  <a:pt x="266700" y="268665"/>
                  <a:pt x="266700" y="247650"/>
                </a:cubicBezTo>
                <a:lnTo>
                  <a:pt x="266700" y="57150"/>
                </a:lnTo>
                <a:cubicBezTo>
                  <a:pt x="266700" y="36135"/>
                  <a:pt x="249615" y="19050"/>
                  <a:pt x="228600" y="19050"/>
                </a:cubicBezTo>
                <a:lnTo>
                  <a:pt x="38100" y="19050"/>
                </a:lnTo>
                <a:close/>
                <a:moveTo>
                  <a:pt x="76200" y="66675"/>
                </a:moveTo>
                <a:cubicBezTo>
                  <a:pt x="91971" y="66675"/>
                  <a:pt x="104775" y="79479"/>
                  <a:pt x="104775" y="95250"/>
                </a:cubicBezTo>
                <a:cubicBezTo>
                  <a:pt x="104775" y="111021"/>
                  <a:pt x="91971" y="123825"/>
                  <a:pt x="76200" y="123825"/>
                </a:cubicBezTo>
                <a:cubicBezTo>
                  <a:pt x="60429" y="123825"/>
                  <a:pt x="47625" y="111021"/>
                  <a:pt x="47625" y="95250"/>
                </a:cubicBezTo>
                <a:cubicBezTo>
                  <a:pt x="47625" y="79479"/>
                  <a:pt x="60429" y="66675"/>
                  <a:pt x="76200" y="66675"/>
                </a:cubicBezTo>
                <a:close/>
                <a:moveTo>
                  <a:pt x="161925" y="133350"/>
                </a:moveTo>
                <a:cubicBezTo>
                  <a:pt x="166926" y="133350"/>
                  <a:pt x="171510" y="135969"/>
                  <a:pt x="174129" y="140196"/>
                </a:cubicBezTo>
                <a:lnTo>
                  <a:pt x="226516" y="225921"/>
                </a:lnTo>
                <a:cubicBezTo>
                  <a:pt x="229195" y="230326"/>
                  <a:pt x="229314" y="235863"/>
                  <a:pt x="226814" y="240387"/>
                </a:cubicBezTo>
                <a:cubicBezTo>
                  <a:pt x="224314" y="244912"/>
                  <a:pt x="219492" y="247650"/>
                  <a:pt x="214313" y="247650"/>
                </a:cubicBezTo>
                <a:lnTo>
                  <a:pt x="52388" y="247650"/>
                </a:lnTo>
                <a:cubicBezTo>
                  <a:pt x="47089" y="247650"/>
                  <a:pt x="42148" y="244673"/>
                  <a:pt x="39707" y="239970"/>
                </a:cubicBezTo>
                <a:cubicBezTo>
                  <a:pt x="37267" y="235268"/>
                  <a:pt x="37624" y="229553"/>
                  <a:pt x="40660" y="225207"/>
                </a:cubicBezTo>
                <a:lnTo>
                  <a:pt x="73997" y="177582"/>
                </a:lnTo>
                <a:cubicBezTo>
                  <a:pt x="76676" y="173772"/>
                  <a:pt x="81022" y="171510"/>
                  <a:pt x="85725" y="171510"/>
                </a:cubicBezTo>
                <a:cubicBezTo>
                  <a:pt x="90428" y="171510"/>
                  <a:pt x="94774" y="173772"/>
                  <a:pt x="97453" y="177582"/>
                </a:cubicBezTo>
                <a:lnTo>
                  <a:pt x="113169" y="200085"/>
                </a:lnTo>
                <a:lnTo>
                  <a:pt x="149721" y="140256"/>
                </a:lnTo>
                <a:cubicBezTo>
                  <a:pt x="152340" y="136029"/>
                  <a:pt x="156924" y="133410"/>
                  <a:pt x="161925" y="13341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0" name="Text 28"/>
          <p:cNvSpPr/>
          <p:nvPr/>
        </p:nvSpPr>
        <p:spPr>
          <a:xfrm>
            <a:off x="13453467" y="8178800"/>
            <a:ext cx="2197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Образність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" name="Shape 1"/>
          <p:cNvSpPr/>
          <p:nvPr/>
        </p:nvSpPr>
        <p:spPr>
          <a:xfrm>
            <a:off x="742950" y="76200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0" y="114300"/>
                </a:moveTo>
                <a:cubicBezTo>
                  <a:pt x="0" y="93285"/>
                  <a:pt x="17085" y="76200"/>
                  <a:pt x="38100" y="76200"/>
                </a:cubicBezTo>
                <a:lnTo>
                  <a:pt x="76200" y="76200"/>
                </a:lnTo>
                <a:lnTo>
                  <a:pt x="152340" y="7680"/>
                </a:lnTo>
                <a:cubicBezTo>
                  <a:pt x="163235" y="-2084"/>
                  <a:pt x="179725" y="-2084"/>
                  <a:pt x="190560" y="7680"/>
                </a:cubicBezTo>
                <a:lnTo>
                  <a:pt x="266700" y="76200"/>
                </a:lnTo>
                <a:lnTo>
                  <a:pt x="304800" y="76200"/>
                </a:lnTo>
                <a:cubicBezTo>
                  <a:pt x="325815" y="76200"/>
                  <a:pt x="342900" y="93285"/>
                  <a:pt x="342900" y="114300"/>
                </a:cubicBezTo>
                <a:lnTo>
                  <a:pt x="342900" y="266700"/>
                </a:lnTo>
                <a:cubicBezTo>
                  <a:pt x="342900" y="287715"/>
                  <a:pt x="325815" y="304800"/>
                  <a:pt x="304800" y="304800"/>
                </a:cubicBezTo>
                <a:lnTo>
                  <a:pt x="38100" y="304800"/>
                </a:lnTo>
                <a:cubicBezTo>
                  <a:pt x="17085" y="304800"/>
                  <a:pt x="0" y="287715"/>
                  <a:pt x="0" y="266700"/>
                </a:cubicBezTo>
                <a:lnTo>
                  <a:pt x="0" y="114300"/>
                </a:lnTo>
                <a:close/>
                <a:moveTo>
                  <a:pt x="133350" y="223838"/>
                </a:moveTo>
                <a:lnTo>
                  <a:pt x="133350" y="276225"/>
                </a:lnTo>
                <a:lnTo>
                  <a:pt x="209550" y="276225"/>
                </a:lnTo>
                <a:lnTo>
                  <a:pt x="209550" y="223838"/>
                </a:lnTo>
                <a:cubicBezTo>
                  <a:pt x="209550" y="210681"/>
                  <a:pt x="198894" y="200025"/>
                  <a:pt x="185738" y="200025"/>
                </a:cubicBezTo>
                <a:lnTo>
                  <a:pt x="157163" y="200025"/>
                </a:lnTo>
                <a:cubicBezTo>
                  <a:pt x="144006" y="200025"/>
                  <a:pt x="133350" y="210681"/>
                  <a:pt x="133350" y="223838"/>
                </a:cubicBezTo>
                <a:close/>
                <a:moveTo>
                  <a:pt x="66675" y="228600"/>
                </a:moveTo>
                <a:cubicBezTo>
                  <a:pt x="71914" y="228600"/>
                  <a:pt x="76200" y="224314"/>
                  <a:pt x="76200" y="219075"/>
                </a:cubicBezTo>
                <a:lnTo>
                  <a:pt x="76200" y="200025"/>
                </a:lnTo>
                <a:cubicBezTo>
                  <a:pt x="76200" y="194786"/>
                  <a:pt x="71914" y="190500"/>
                  <a:pt x="66675" y="190500"/>
                </a:cubicBezTo>
                <a:lnTo>
                  <a:pt x="47625" y="190500"/>
                </a:lnTo>
                <a:cubicBezTo>
                  <a:pt x="42386" y="190500"/>
                  <a:pt x="38100" y="194786"/>
                  <a:pt x="38100" y="200025"/>
                </a:cubicBezTo>
                <a:lnTo>
                  <a:pt x="38100" y="219075"/>
                </a:lnTo>
                <a:cubicBezTo>
                  <a:pt x="38100" y="224314"/>
                  <a:pt x="42386" y="228600"/>
                  <a:pt x="47625" y="228600"/>
                </a:cubicBezTo>
                <a:lnTo>
                  <a:pt x="66675" y="228600"/>
                </a:lnTo>
                <a:close/>
                <a:moveTo>
                  <a:pt x="76200" y="142875"/>
                </a:moveTo>
                <a:lnTo>
                  <a:pt x="76200" y="123825"/>
                </a:lnTo>
                <a:cubicBezTo>
                  <a:pt x="76200" y="118586"/>
                  <a:pt x="71914" y="114300"/>
                  <a:pt x="66675" y="114300"/>
                </a:cubicBezTo>
                <a:lnTo>
                  <a:pt x="47625" y="114300"/>
                </a:lnTo>
                <a:cubicBezTo>
                  <a:pt x="42386" y="114300"/>
                  <a:pt x="38100" y="118586"/>
                  <a:pt x="38100" y="123825"/>
                </a:cubicBezTo>
                <a:lnTo>
                  <a:pt x="38100" y="142875"/>
                </a:lnTo>
                <a:cubicBezTo>
                  <a:pt x="38100" y="148114"/>
                  <a:pt x="42386" y="152400"/>
                  <a:pt x="47625" y="152400"/>
                </a:cubicBezTo>
                <a:lnTo>
                  <a:pt x="66675" y="152400"/>
                </a:lnTo>
                <a:cubicBezTo>
                  <a:pt x="71914" y="152400"/>
                  <a:pt x="76200" y="148114"/>
                  <a:pt x="76200" y="142875"/>
                </a:cubicBezTo>
                <a:close/>
                <a:moveTo>
                  <a:pt x="295275" y="228600"/>
                </a:moveTo>
                <a:cubicBezTo>
                  <a:pt x="300514" y="228600"/>
                  <a:pt x="304800" y="224314"/>
                  <a:pt x="304800" y="219075"/>
                </a:cubicBezTo>
                <a:lnTo>
                  <a:pt x="304800" y="200025"/>
                </a:lnTo>
                <a:cubicBezTo>
                  <a:pt x="304800" y="194786"/>
                  <a:pt x="300514" y="190500"/>
                  <a:pt x="295275" y="190500"/>
                </a:cubicBezTo>
                <a:lnTo>
                  <a:pt x="276225" y="190500"/>
                </a:lnTo>
                <a:cubicBezTo>
                  <a:pt x="270986" y="190500"/>
                  <a:pt x="266700" y="194786"/>
                  <a:pt x="266700" y="200025"/>
                </a:cubicBezTo>
                <a:lnTo>
                  <a:pt x="266700" y="219075"/>
                </a:lnTo>
                <a:cubicBezTo>
                  <a:pt x="266700" y="224314"/>
                  <a:pt x="270986" y="228600"/>
                  <a:pt x="276225" y="228600"/>
                </a:cubicBezTo>
                <a:lnTo>
                  <a:pt x="295275" y="228600"/>
                </a:lnTo>
                <a:close/>
                <a:moveTo>
                  <a:pt x="304800" y="142875"/>
                </a:moveTo>
                <a:lnTo>
                  <a:pt x="304800" y="123825"/>
                </a:lnTo>
                <a:cubicBezTo>
                  <a:pt x="304800" y="118586"/>
                  <a:pt x="300514" y="114300"/>
                  <a:pt x="295275" y="114300"/>
                </a:cubicBezTo>
                <a:lnTo>
                  <a:pt x="276225" y="114300"/>
                </a:lnTo>
                <a:cubicBezTo>
                  <a:pt x="270986" y="114300"/>
                  <a:pt x="266700" y="118586"/>
                  <a:pt x="266700" y="123825"/>
                </a:cubicBezTo>
                <a:lnTo>
                  <a:pt x="266700" y="142875"/>
                </a:lnTo>
                <a:cubicBezTo>
                  <a:pt x="266700" y="148114"/>
                  <a:pt x="270986" y="152400"/>
                  <a:pt x="276225" y="152400"/>
                </a:cubicBezTo>
                <a:lnTo>
                  <a:pt x="295275" y="152400"/>
                </a:lnTo>
                <a:cubicBezTo>
                  <a:pt x="300514" y="152400"/>
                  <a:pt x="304800" y="148114"/>
                  <a:pt x="304800" y="142875"/>
                </a:cubicBezTo>
                <a:close/>
                <a:moveTo>
                  <a:pt x="171450" y="152400"/>
                </a:moveTo>
                <a:cubicBezTo>
                  <a:pt x="192478" y="152400"/>
                  <a:pt x="209550" y="135328"/>
                  <a:pt x="209550" y="114300"/>
                </a:cubicBezTo>
                <a:cubicBezTo>
                  <a:pt x="209550" y="93272"/>
                  <a:pt x="192478" y="76200"/>
                  <a:pt x="171450" y="76200"/>
                </a:cubicBezTo>
                <a:cubicBezTo>
                  <a:pt x="150422" y="76200"/>
                  <a:pt x="133350" y="93272"/>
                  <a:pt x="133350" y="114300"/>
                </a:cubicBezTo>
                <a:cubicBezTo>
                  <a:pt x="133350" y="135328"/>
                  <a:pt x="150422" y="152400"/>
                  <a:pt x="171450" y="15240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524000" y="476250"/>
            <a:ext cx="74803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Фольклор у сучасному дитячому садку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524000" y="122555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6" name="Shape 4"/>
          <p:cNvSpPr/>
          <p:nvPr/>
        </p:nvSpPr>
        <p:spPr>
          <a:xfrm>
            <a:off x="533400" y="1574800"/>
            <a:ext cx="8216900" cy="2870200"/>
          </a:xfrm>
          <a:custGeom>
            <a:avLst/>
            <a:gdLst/>
            <a:ahLst/>
            <a:cxnLst/>
            <a:rect l="l" t="t" r="r" b="b"/>
            <a:pathLst>
              <a:path w="8216900" h="2870200">
                <a:moveTo>
                  <a:pt x="50800" y="0"/>
                </a:moveTo>
                <a:lnTo>
                  <a:pt x="8013690" y="0"/>
                </a:lnTo>
                <a:cubicBezTo>
                  <a:pt x="8125920" y="0"/>
                  <a:pt x="8216900" y="90980"/>
                  <a:pt x="8216900" y="203210"/>
                </a:cubicBezTo>
                <a:lnTo>
                  <a:pt x="8216900" y="2666990"/>
                </a:lnTo>
                <a:cubicBezTo>
                  <a:pt x="8216900" y="2779220"/>
                  <a:pt x="8125920" y="2870200"/>
                  <a:pt x="8013690" y="2870200"/>
                </a:cubicBezTo>
                <a:lnTo>
                  <a:pt x="50800" y="2870200"/>
                </a:lnTo>
                <a:cubicBezTo>
                  <a:pt x="22763" y="2870200"/>
                  <a:pt x="0" y="2847437"/>
                  <a:pt x="0" y="2819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33400" y="1574800"/>
            <a:ext cx="50800" cy="2870200"/>
          </a:xfrm>
          <a:custGeom>
            <a:avLst/>
            <a:gdLst/>
            <a:ahLst/>
            <a:cxnLst/>
            <a:rect l="l" t="t" r="r" b="b"/>
            <a:pathLst>
              <a:path w="50800" h="2870200">
                <a:moveTo>
                  <a:pt x="50800" y="0"/>
                </a:moveTo>
                <a:lnTo>
                  <a:pt x="50800" y="0"/>
                </a:lnTo>
                <a:lnTo>
                  <a:pt x="50800" y="2870200"/>
                </a:lnTo>
                <a:lnTo>
                  <a:pt x="50800" y="2870200"/>
                </a:lnTo>
                <a:cubicBezTo>
                  <a:pt x="22763" y="2870200"/>
                  <a:pt x="0" y="2847437"/>
                  <a:pt x="0" y="2819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8" name="Text 6"/>
          <p:cNvSpPr/>
          <p:nvPr/>
        </p:nvSpPr>
        <p:spPr>
          <a:xfrm>
            <a:off x="812800" y="1828800"/>
            <a:ext cx="7835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6B8E2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Сучасна педагогічна практика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12800" y="2387600"/>
            <a:ext cx="7785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Використання фольклору у роботі з дошкільниками </a:t>
            </a:r>
            <a:r>
              <a:rPr lang="en-US" sz="1600" b="1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створює ґрунт для розвитку чуття мови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її емоційних відтінків, формує уміння дітей користуватися різними засобами відтворення й передачі мовленнєвої інформації.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12800" y="3530600"/>
            <a:ext cx="77851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Сучасні педагоги широко використовують </a:t>
            </a:r>
            <a:r>
              <a:rPr lang="en-US" sz="1600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народні дитячі ігри, танці, забави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які зберегли діти та записали українські фольклористи, письменники, етнографи.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8000" y="4648200"/>
            <a:ext cx="4025900" cy="2184400"/>
          </a:xfrm>
          <a:custGeom>
            <a:avLst/>
            <a:gdLst/>
            <a:ahLst/>
            <a:cxnLst/>
            <a:rect l="l" t="t" r="r" b="b"/>
            <a:pathLst>
              <a:path w="4025900" h="2184400">
                <a:moveTo>
                  <a:pt x="152406" y="0"/>
                </a:moveTo>
                <a:lnTo>
                  <a:pt x="3873494" y="0"/>
                </a:lnTo>
                <a:cubicBezTo>
                  <a:pt x="3957666" y="0"/>
                  <a:pt x="4025900" y="68234"/>
                  <a:pt x="4025900" y="152406"/>
                </a:cubicBezTo>
                <a:lnTo>
                  <a:pt x="4025900" y="2031994"/>
                </a:lnTo>
                <a:cubicBezTo>
                  <a:pt x="4025900" y="2116166"/>
                  <a:pt x="3957666" y="2184400"/>
                  <a:pt x="3873494" y="2184400"/>
                </a:cubicBezTo>
                <a:lnTo>
                  <a:pt x="152406" y="2184400"/>
                </a:lnTo>
                <a:cubicBezTo>
                  <a:pt x="68234" y="2184400"/>
                  <a:pt x="0" y="2116166"/>
                  <a:pt x="0" y="2031994"/>
                </a:cubicBezTo>
                <a:lnTo>
                  <a:pt x="0" y="152406"/>
                </a:lnTo>
                <a:cubicBezTo>
                  <a:pt x="0" y="68234"/>
                  <a:pt x="68234" y="0"/>
                  <a:pt x="152406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742950" y="4914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8955" y="3125"/>
                </a:moveTo>
                <a:cubicBezTo>
                  <a:pt x="212348" y="5849"/>
                  <a:pt x="214313" y="9957"/>
                  <a:pt x="214313" y="14288"/>
                </a:cubicBezTo>
                <a:lnTo>
                  <a:pt x="214313" y="150019"/>
                </a:lnTo>
                <a:cubicBezTo>
                  <a:pt x="214313" y="169753"/>
                  <a:pt x="195114" y="185738"/>
                  <a:pt x="171450" y="185738"/>
                </a:cubicBezTo>
                <a:cubicBezTo>
                  <a:pt x="147786" y="185738"/>
                  <a:pt x="128588" y="169753"/>
                  <a:pt x="128588" y="150019"/>
                </a:cubicBezTo>
                <a:cubicBezTo>
                  <a:pt x="128588" y="130284"/>
                  <a:pt x="147786" y="114300"/>
                  <a:pt x="171450" y="114300"/>
                </a:cubicBezTo>
                <a:cubicBezTo>
                  <a:pt x="176451" y="114300"/>
                  <a:pt x="181273" y="115014"/>
                  <a:pt x="185738" y="116354"/>
                </a:cubicBezTo>
                <a:lnTo>
                  <a:pt x="185738" y="64249"/>
                </a:lnTo>
                <a:lnTo>
                  <a:pt x="85725" y="86484"/>
                </a:lnTo>
                <a:lnTo>
                  <a:pt x="85725" y="178594"/>
                </a:lnTo>
                <a:cubicBezTo>
                  <a:pt x="85725" y="198328"/>
                  <a:pt x="66526" y="214313"/>
                  <a:pt x="42863" y="214313"/>
                </a:cubicBezTo>
                <a:cubicBezTo>
                  <a:pt x="19199" y="214313"/>
                  <a:pt x="0" y="198328"/>
                  <a:pt x="0" y="178594"/>
                </a:cubicBezTo>
                <a:cubicBezTo>
                  <a:pt x="0" y="158859"/>
                  <a:pt x="19199" y="142875"/>
                  <a:pt x="42863" y="142875"/>
                </a:cubicBezTo>
                <a:cubicBezTo>
                  <a:pt x="47863" y="142875"/>
                  <a:pt x="52685" y="143589"/>
                  <a:pt x="57150" y="144929"/>
                </a:cubicBezTo>
                <a:lnTo>
                  <a:pt x="57150" y="42863"/>
                </a:lnTo>
                <a:cubicBezTo>
                  <a:pt x="57150" y="36165"/>
                  <a:pt x="61793" y="30361"/>
                  <a:pt x="68357" y="28932"/>
                </a:cubicBezTo>
                <a:lnTo>
                  <a:pt x="196944" y="357"/>
                </a:lnTo>
                <a:cubicBezTo>
                  <a:pt x="201186" y="-580"/>
                  <a:pt x="205606" y="446"/>
                  <a:pt x="208999" y="317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13" name="Text 11"/>
          <p:cNvSpPr/>
          <p:nvPr/>
        </p:nvSpPr>
        <p:spPr>
          <a:xfrm>
            <a:off x="1003300" y="4851400"/>
            <a:ext cx="344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Музичне виховання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1200" y="5308600"/>
            <a:ext cx="37211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Ненав'язливе музичне виховання прекрасно пов'язується з етнопедагогікою, адже до танцю стає той, хто хоче, кому цікаво.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730750" y="4648200"/>
            <a:ext cx="4025900" cy="2184400"/>
          </a:xfrm>
          <a:custGeom>
            <a:avLst/>
            <a:gdLst/>
            <a:ahLst/>
            <a:cxnLst/>
            <a:rect l="l" t="t" r="r" b="b"/>
            <a:pathLst>
              <a:path w="4025900" h="2184400">
                <a:moveTo>
                  <a:pt x="152406" y="0"/>
                </a:moveTo>
                <a:lnTo>
                  <a:pt x="3873494" y="0"/>
                </a:lnTo>
                <a:cubicBezTo>
                  <a:pt x="3957666" y="0"/>
                  <a:pt x="4025900" y="68234"/>
                  <a:pt x="4025900" y="152406"/>
                </a:cubicBezTo>
                <a:lnTo>
                  <a:pt x="4025900" y="2031994"/>
                </a:lnTo>
                <a:cubicBezTo>
                  <a:pt x="4025900" y="2116166"/>
                  <a:pt x="3957666" y="2184400"/>
                  <a:pt x="3873494" y="2184400"/>
                </a:cubicBezTo>
                <a:lnTo>
                  <a:pt x="152406" y="2184400"/>
                </a:lnTo>
                <a:cubicBezTo>
                  <a:pt x="68234" y="2184400"/>
                  <a:pt x="0" y="2116166"/>
                  <a:pt x="0" y="2031994"/>
                </a:cubicBezTo>
                <a:lnTo>
                  <a:pt x="0" y="152406"/>
                </a:lnTo>
                <a:cubicBezTo>
                  <a:pt x="0" y="68234"/>
                  <a:pt x="68234" y="0"/>
                  <a:pt x="152406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37125" y="49149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17" name="Text 15"/>
          <p:cNvSpPr/>
          <p:nvPr/>
        </p:nvSpPr>
        <p:spPr>
          <a:xfrm>
            <a:off x="5226050" y="4851400"/>
            <a:ext cx="3441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Гуртові ігри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933950" y="5308600"/>
            <a:ext cx="3721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Діти люблять народні забави, а систематичне заняття виробляє пошану до народного мистецтва.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8000" y="7035800"/>
            <a:ext cx="8242300" cy="1625600"/>
          </a:xfrm>
          <a:custGeom>
            <a:avLst/>
            <a:gdLst/>
            <a:ahLst/>
            <a:cxnLst/>
            <a:rect l="l" t="t" r="r" b="b"/>
            <a:pathLst>
              <a:path w="8242300" h="1625600">
                <a:moveTo>
                  <a:pt x="152400" y="0"/>
                </a:moveTo>
                <a:lnTo>
                  <a:pt x="8089900" y="0"/>
                </a:lnTo>
                <a:cubicBezTo>
                  <a:pt x="8174012" y="0"/>
                  <a:pt x="8242300" y="68288"/>
                  <a:pt x="8242300" y="152400"/>
                </a:cubicBezTo>
                <a:lnTo>
                  <a:pt x="8242300" y="1473200"/>
                </a:lnTo>
                <a:cubicBezTo>
                  <a:pt x="8242300" y="1557312"/>
                  <a:pt x="8174012" y="1625600"/>
                  <a:pt x="8089900" y="1625600"/>
                </a:cubicBezTo>
                <a:lnTo>
                  <a:pt x="152400" y="1625600"/>
                </a:lnTo>
                <a:cubicBezTo>
                  <a:pt x="68288" y="1625600"/>
                  <a:pt x="0" y="1557312"/>
                  <a:pt x="0" y="1473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pic>
        <p:nvPicPr>
          <p:cNvPr id="20" name="Image 0" descr="https://kimi-web-img.moonshot.cn/img/fs04.vseosvita.ua/5a071368934ef8ff2f0c0b0911f1c1804425caf8.jpg"/>
          <p:cNvPicPr>
            <a:picLocks noChangeAspect="1"/>
          </p:cNvPicPr>
          <p:nvPr/>
        </p:nvPicPr>
        <p:blipFill>
          <a:blip r:embed="rId3"/>
          <a:srcRect t="44453" b="44453"/>
          <a:stretch/>
        </p:blipFill>
        <p:spPr>
          <a:xfrm>
            <a:off x="508000" y="7035800"/>
            <a:ext cx="8242300" cy="1625600"/>
          </a:xfrm>
          <a:prstGeom prst="roundRect">
            <a:avLst>
              <a:gd name="adj" fmla="val 9375"/>
            </a:avLst>
          </a:prstGeom>
        </p:spPr>
      </p:pic>
      <p:sp>
        <p:nvSpPr>
          <p:cNvPr id="21" name="Shape 18"/>
          <p:cNvSpPr/>
          <p:nvPr/>
        </p:nvSpPr>
        <p:spPr>
          <a:xfrm>
            <a:off x="9004300" y="1574800"/>
            <a:ext cx="6743700" cy="4699000"/>
          </a:xfrm>
          <a:custGeom>
            <a:avLst/>
            <a:gdLst/>
            <a:ahLst/>
            <a:cxnLst/>
            <a:rect l="l" t="t" r="r" b="b"/>
            <a:pathLst>
              <a:path w="6743700" h="4699000">
                <a:moveTo>
                  <a:pt x="203185" y="0"/>
                </a:moveTo>
                <a:lnTo>
                  <a:pt x="6540515" y="0"/>
                </a:lnTo>
                <a:cubicBezTo>
                  <a:pt x="6652731" y="0"/>
                  <a:pt x="6743700" y="90969"/>
                  <a:pt x="6743700" y="203185"/>
                </a:cubicBezTo>
                <a:lnTo>
                  <a:pt x="6743700" y="4495815"/>
                </a:lnTo>
                <a:cubicBezTo>
                  <a:pt x="6743700" y="4608031"/>
                  <a:pt x="6652731" y="4699000"/>
                  <a:pt x="6540515" y="4699000"/>
                </a:cubicBezTo>
                <a:lnTo>
                  <a:pt x="203185" y="4699000"/>
                </a:lnTo>
                <a:cubicBezTo>
                  <a:pt x="90969" y="4699000"/>
                  <a:pt x="0" y="4608031"/>
                  <a:pt x="0" y="4495815"/>
                </a:cubicBezTo>
                <a:lnTo>
                  <a:pt x="0" y="203185"/>
                </a:lnTo>
                <a:cubicBezTo>
                  <a:pt x="0" y="91044"/>
                  <a:pt x="91044" y="0"/>
                  <a:pt x="203185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9258300" y="1828800"/>
            <a:ext cx="63881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Принципи використання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9453166" y="2514600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1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918700" y="2438400"/>
            <a:ext cx="5054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Добровільність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9918700" y="2794000"/>
            <a:ext cx="5041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До танцю стає той, хто хоче, кому цікаво вивчити пісню або рухи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453166" y="3124200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2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9918700" y="3048000"/>
            <a:ext cx="4749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Систематичність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9918700" y="3403600"/>
            <a:ext cx="4737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Регулярне заняття виробляє пошану до народного мистецтва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9453166" y="3733800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3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9918700" y="3657600"/>
            <a:ext cx="4406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Емоційність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9918700" y="4013200"/>
            <a:ext cx="43942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Позитивні емоції роблять процес навчання привабливим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9453166" y="4343400"/>
            <a:ext cx="2286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4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9918700" y="4267200"/>
            <a:ext cx="3098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Доступність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9918700" y="4622800"/>
            <a:ext cx="3086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Врахування вікових особливостей дітей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9004300" y="6502400"/>
            <a:ext cx="6743700" cy="2159000"/>
          </a:xfrm>
          <a:custGeom>
            <a:avLst/>
            <a:gdLst/>
            <a:ahLst/>
            <a:cxnLst/>
            <a:rect l="l" t="t" r="r" b="b"/>
            <a:pathLst>
              <a:path w="6743700" h="2159000">
                <a:moveTo>
                  <a:pt x="50800" y="0"/>
                </a:moveTo>
                <a:lnTo>
                  <a:pt x="6692900" y="0"/>
                </a:lnTo>
                <a:cubicBezTo>
                  <a:pt x="6720937" y="0"/>
                  <a:pt x="6743700" y="22763"/>
                  <a:pt x="6743700" y="50800"/>
                </a:cubicBezTo>
                <a:lnTo>
                  <a:pt x="6743700" y="2006596"/>
                </a:lnTo>
                <a:cubicBezTo>
                  <a:pt x="6743700" y="2090766"/>
                  <a:pt x="6675466" y="2159000"/>
                  <a:pt x="6591296" y="2159000"/>
                </a:cubicBezTo>
                <a:lnTo>
                  <a:pt x="152404" y="2159000"/>
                </a:lnTo>
                <a:cubicBezTo>
                  <a:pt x="68234" y="2159000"/>
                  <a:pt x="0" y="2090766"/>
                  <a:pt x="0" y="200659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6" name="Shape 33"/>
          <p:cNvSpPr/>
          <p:nvPr/>
        </p:nvSpPr>
        <p:spPr>
          <a:xfrm>
            <a:off x="9004300" y="6502400"/>
            <a:ext cx="6743700" cy="50800"/>
          </a:xfrm>
          <a:custGeom>
            <a:avLst/>
            <a:gdLst/>
            <a:ahLst/>
            <a:cxnLst/>
            <a:rect l="l" t="t" r="r" b="b"/>
            <a:pathLst>
              <a:path w="6743700" h="50800">
                <a:moveTo>
                  <a:pt x="50800" y="0"/>
                </a:moveTo>
                <a:lnTo>
                  <a:pt x="6692900" y="0"/>
                </a:lnTo>
                <a:cubicBezTo>
                  <a:pt x="6720937" y="0"/>
                  <a:pt x="6743700" y="22763"/>
                  <a:pt x="6743700" y="50800"/>
                </a:cubicBezTo>
                <a:lnTo>
                  <a:pt x="67437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7" name="Shape 34"/>
          <p:cNvSpPr/>
          <p:nvPr/>
        </p:nvSpPr>
        <p:spPr>
          <a:xfrm>
            <a:off x="9223375" y="67818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53541" y="-9376"/>
                </a:moveTo>
                <a:cubicBezTo>
                  <a:pt x="151507" y="-13345"/>
                  <a:pt x="147389" y="-15875"/>
                  <a:pt x="142925" y="-15875"/>
                </a:cubicBezTo>
                <a:cubicBezTo>
                  <a:pt x="138460" y="-15875"/>
                  <a:pt x="134342" y="-13345"/>
                  <a:pt x="132308" y="-9376"/>
                </a:cubicBezTo>
                <a:lnTo>
                  <a:pt x="95796" y="62161"/>
                </a:lnTo>
                <a:lnTo>
                  <a:pt x="16470" y="74761"/>
                </a:lnTo>
                <a:cubicBezTo>
                  <a:pt x="12055" y="75456"/>
                  <a:pt x="8384" y="78581"/>
                  <a:pt x="6995" y="82848"/>
                </a:cubicBezTo>
                <a:cubicBezTo>
                  <a:pt x="5606" y="87114"/>
                  <a:pt x="6747" y="91777"/>
                  <a:pt x="9872" y="94952"/>
                </a:cubicBezTo>
                <a:lnTo>
                  <a:pt x="66625" y="151755"/>
                </a:lnTo>
                <a:lnTo>
                  <a:pt x="54124" y="231080"/>
                </a:lnTo>
                <a:cubicBezTo>
                  <a:pt x="53429" y="235496"/>
                  <a:pt x="55265" y="239961"/>
                  <a:pt x="58886" y="242590"/>
                </a:cubicBezTo>
                <a:cubicBezTo>
                  <a:pt x="62508" y="245219"/>
                  <a:pt x="67270" y="245616"/>
                  <a:pt x="71289" y="243582"/>
                </a:cubicBezTo>
                <a:lnTo>
                  <a:pt x="142925" y="207169"/>
                </a:lnTo>
                <a:lnTo>
                  <a:pt x="214511" y="243582"/>
                </a:lnTo>
                <a:cubicBezTo>
                  <a:pt x="218480" y="245616"/>
                  <a:pt x="223292" y="245219"/>
                  <a:pt x="226913" y="242590"/>
                </a:cubicBezTo>
                <a:cubicBezTo>
                  <a:pt x="230535" y="239961"/>
                  <a:pt x="232370" y="235545"/>
                  <a:pt x="231676" y="231080"/>
                </a:cubicBezTo>
                <a:lnTo>
                  <a:pt x="219125" y="151755"/>
                </a:lnTo>
                <a:lnTo>
                  <a:pt x="275878" y="94952"/>
                </a:lnTo>
                <a:cubicBezTo>
                  <a:pt x="279053" y="91777"/>
                  <a:pt x="280144" y="87114"/>
                  <a:pt x="278755" y="82848"/>
                </a:cubicBezTo>
                <a:cubicBezTo>
                  <a:pt x="277366" y="78581"/>
                  <a:pt x="273745" y="75456"/>
                  <a:pt x="269280" y="74761"/>
                </a:cubicBezTo>
                <a:lnTo>
                  <a:pt x="190004" y="62161"/>
                </a:lnTo>
                <a:lnTo>
                  <a:pt x="153541" y="-9376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8" name="Text 35"/>
          <p:cNvSpPr/>
          <p:nvPr/>
        </p:nvSpPr>
        <p:spPr>
          <a:xfrm>
            <a:off x="9525000" y="6731000"/>
            <a:ext cx="614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A052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Результати використання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9232900" y="72898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0" name="Text 37"/>
          <p:cNvSpPr/>
          <p:nvPr/>
        </p:nvSpPr>
        <p:spPr>
          <a:xfrm>
            <a:off x="9563100" y="7239000"/>
            <a:ext cx="1739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Збагачення пам'яті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9232900" y="75946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2" name="Text 39"/>
          <p:cNvSpPr/>
          <p:nvPr/>
        </p:nvSpPr>
        <p:spPr>
          <a:xfrm>
            <a:off x="9563100" y="7543800"/>
            <a:ext cx="3124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Прилучення до культурних джерел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9232900" y="78994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4" name="Text 41"/>
          <p:cNvSpPr/>
          <p:nvPr/>
        </p:nvSpPr>
        <p:spPr>
          <a:xfrm>
            <a:off x="9563100" y="7848600"/>
            <a:ext cx="2844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Формування естетичного смаку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9232900" y="82042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6" name="Text 43"/>
          <p:cNvSpPr/>
          <p:nvPr/>
        </p:nvSpPr>
        <p:spPr>
          <a:xfrm>
            <a:off x="9563100" y="8153400"/>
            <a:ext cx="2997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Виховання любові до рідної мови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58285" y="148890"/>
            <a:ext cx="1542901" cy="3949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549998" y="3135945"/>
            <a:ext cx="3159860" cy="0"/>
          </a:xfrm>
          <a:custGeom>
            <a:avLst/>
            <a:gdLst/>
            <a:ahLst/>
            <a:cxnLst/>
            <a:rect l="l" t="t" r="r" b="b"/>
            <a:pathLst>
              <a:path w="3159860">
                <a:moveTo>
                  <a:pt x="0" y="0"/>
                </a:moveTo>
                <a:lnTo>
                  <a:pt x="3159860" y="0"/>
                </a:lnTo>
                <a:lnTo>
                  <a:pt x="315986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2" name="Прямоугольник 21"/>
          <p:cNvSpPr/>
          <p:nvPr/>
        </p:nvSpPr>
        <p:spPr>
          <a:xfrm>
            <a:off x="3753449" y="2122098"/>
            <a:ext cx="8128000" cy="346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Виховуючи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їх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у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дусі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народних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традицій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ми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закладаємо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основу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для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розбудови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сильної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духовно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багатої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нації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Українське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народознавство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-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це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не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минуле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, а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наш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шлях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 у </a:t>
            </a:r>
            <a:r>
              <a:rPr lang="en-US" sz="3200" i="1" dirty="0" err="1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майбутнє</a:t>
            </a:r>
            <a:r>
              <a:rPr lang="en-US" sz="3200" i="1" dirty="0" smtClean="0">
                <a:latin typeface="Times New Roman" pitchFamily="18" charset="0"/>
                <a:ea typeface="Quattrocento Sans" pitchFamily="34" charset="-122"/>
                <a:cs typeface="Times New Roman" pitchFamily="18" charset="0"/>
              </a:rPr>
              <a:t>!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544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Зміст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508000" y="1270000"/>
            <a:ext cx="1625600" cy="76200"/>
          </a:xfrm>
          <a:custGeom>
            <a:avLst/>
            <a:gdLst/>
            <a:ahLst/>
            <a:cxnLst/>
            <a:rect l="l" t="t" r="r" b="b"/>
            <a:pathLst>
              <a:path w="1625600" h="76200">
                <a:moveTo>
                  <a:pt x="38100" y="0"/>
                </a:moveTo>
                <a:lnTo>
                  <a:pt x="1587500" y="0"/>
                </a:lnTo>
                <a:cubicBezTo>
                  <a:pt x="1608528" y="0"/>
                  <a:pt x="1625600" y="17072"/>
                  <a:pt x="1625600" y="38100"/>
                </a:cubicBezTo>
                <a:lnTo>
                  <a:pt x="1625600" y="38100"/>
                </a:lnTo>
                <a:cubicBezTo>
                  <a:pt x="1625600" y="59128"/>
                  <a:pt x="1608528" y="76200"/>
                  <a:pt x="15875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4" name="Shape 2"/>
          <p:cNvSpPr/>
          <p:nvPr/>
        </p:nvSpPr>
        <p:spPr>
          <a:xfrm>
            <a:off x="508000" y="1752600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04466" y="1905000"/>
            <a:ext cx="2667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422400" y="1854200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Вступ до світу українського фольклору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422400" y="2222500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Народна мудрість як основа виховання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432800" y="1752600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8711208" y="1905000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347200" y="1854200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Жанри дитячого фольклору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347200" y="2222500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Різноманітність форм народної творчості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8000" y="316984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787598" y="3322241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422400" y="327144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Колискові пісні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22400" y="363974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Перші звуки рідної мови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432800" y="316984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716764" y="3322241"/>
            <a:ext cx="2921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347200" y="327144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Народні казки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347200" y="363974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Скарбниця мудрості для малят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458708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788591" y="4739481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422400" y="468868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Прислів'я та приказки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422400" y="505698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Народна мудрість у коротких формах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432800" y="458708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8714383" y="4739481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6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347200" y="468868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Скоромовки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347200" y="505698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Розвиток мовлення через гру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08000" y="6004322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Text 27"/>
          <p:cNvSpPr/>
          <p:nvPr/>
        </p:nvSpPr>
        <p:spPr>
          <a:xfrm>
            <a:off x="798513" y="6156722"/>
            <a:ext cx="2794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7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422400" y="6105922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Народні ігри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422400" y="6474222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Рух, мова, спілкування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432800" y="6004322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8713192" y="6156722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8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347200" y="6105922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Педагогічна цінність фольклору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347200" y="6474222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Наукове обґрунтування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08000" y="742176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789583" y="7574161"/>
            <a:ext cx="304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9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422400" y="752336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Фольклор у сучасному дитсадку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422400" y="789166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Практичне застосування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432800" y="7421761"/>
            <a:ext cx="711200" cy="71120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355600" y="0"/>
                </a:moveTo>
                <a:lnTo>
                  <a:pt x="355600" y="0"/>
                </a:lnTo>
                <a:cubicBezTo>
                  <a:pt x="551861" y="0"/>
                  <a:pt x="711200" y="159339"/>
                  <a:pt x="711200" y="355600"/>
                </a:cubicBezTo>
                <a:lnTo>
                  <a:pt x="711200" y="355600"/>
                </a:lnTo>
                <a:cubicBezTo>
                  <a:pt x="711200" y="551861"/>
                  <a:pt x="551861" y="711200"/>
                  <a:pt x="355600" y="711200"/>
                </a:cubicBezTo>
                <a:lnTo>
                  <a:pt x="355600" y="711200"/>
                </a:lnTo>
                <a:cubicBezTo>
                  <a:pt x="159339" y="711200"/>
                  <a:pt x="0" y="551861"/>
                  <a:pt x="0" y="355600"/>
                </a:cubicBezTo>
                <a:lnTo>
                  <a:pt x="0" y="355600"/>
                </a:lnTo>
                <a:cubicBezTo>
                  <a:pt x="0" y="159339"/>
                  <a:pt x="159339" y="0"/>
                  <a:pt x="355600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8647311" y="7574161"/>
            <a:ext cx="431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10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347200" y="7523361"/>
            <a:ext cx="652780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Висновки та рекомендації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9347200" y="7891661"/>
            <a:ext cx="650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Бережімо скарби рідної мови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" name="Shape 1"/>
          <p:cNvSpPr/>
          <p:nvPr/>
        </p:nvSpPr>
        <p:spPr>
          <a:xfrm>
            <a:off x="727075" y="723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23812"/>
                </a:moveTo>
                <a:cubicBezTo>
                  <a:pt x="381000" y="104254"/>
                  <a:pt x="323999" y="171376"/>
                  <a:pt x="248245" y="187077"/>
                </a:cubicBezTo>
                <a:cubicBezTo>
                  <a:pt x="242367" y="143842"/>
                  <a:pt x="222945" y="104924"/>
                  <a:pt x="194295" y="74786"/>
                </a:cubicBezTo>
                <a:cubicBezTo>
                  <a:pt x="224135" y="29766"/>
                  <a:pt x="275258" y="0"/>
                  <a:pt x="333375" y="0"/>
                </a:cubicBezTo>
                <a:lnTo>
                  <a:pt x="357188" y="0"/>
                </a:lnTo>
                <a:cubicBezTo>
                  <a:pt x="370359" y="0"/>
                  <a:pt x="381000" y="10641"/>
                  <a:pt x="381000" y="23812"/>
                </a:cubicBezTo>
                <a:close/>
                <a:moveTo>
                  <a:pt x="0" y="71438"/>
                </a:moveTo>
                <a:cubicBezTo>
                  <a:pt x="0" y="58266"/>
                  <a:pt x="10641" y="47625"/>
                  <a:pt x="23812" y="47625"/>
                </a:cubicBezTo>
                <a:lnTo>
                  <a:pt x="47625" y="47625"/>
                </a:lnTo>
                <a:cubicBezTo>
                  <a:pt x="139675" y="47625"/>
                  <a:pt x="214313" y="122262"/>
                  <a:pt x="214313" y="214313"/>
                </a:cubicBezTo>
                <a:lnTo>
                  <a:pt x="214313" y="357188"/>
                </a:lnTo>
                <a:cubicBezTo>
                  <a:pt x="214313" y="370359"/>
                  <a:pt x="203671" y="381000"/>
                  <a:pt x="190500" y="381000"/>
                </a:cubicBezTo>
                <a:cubicBezTo>
                  <a:pt x="177329" y="381000"/>
                  <a:pt x="166688" y="370359"/>
                  <a:pt x="166688" y="357188"/>
                </a:cubicBezTo>
                <a:lnTo>
                  <a:pt x="166688" y="238125"/>
                </a:lnTo>
                <a:cubicBezTo>
                  <a:pt x="74637" y="238125"/>
                  <a:pt x="0" y="163488"/>
                  <a:pt x="0" y="71438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524000" y="208547"/>
            <a:ext cx="7493000" cy="11122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Вступ до світу українського фольклору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524000" y="122555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533400" y="1625600"/>
            <a:ext cx="50800" cy="2654300"/>
          </a:xfrm>
          <a:custGeom>
            <a:avLst/>
            <a:gdLst/>
            <a:ahLst/>
            <a:cxnLst/>
            <a:rect l="l" t="t" r="r" b="b"/>
            <a:pathLst>
              <a:path w="50800" h="2654300">
                <a:moveTo>
                  <a:pt x="50800" y="0"/>
                </a:moveTo>
                <a:lnTo>
                  <a:pt x="50800" y="0"/>
                </a:lnTo>
                <a:lnTo>
                  <a:pt x="50800" y="2654300"/>
                </a:lnTo>
                <a:lnTo>
                  <a:pt x="50800" y="2654300"/>
                </a:lnTo>
                <a:cubicBezTo>
                  <a:pt x="22763" y="2654300"/>
                  <a:pt x="0" y="2631537"/>
                  <a:pt x="0" y="26035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7" name="Text 5"/>
          <p:cNvSpPr/>
          <p:nvPr/>
        </p:nvSpPr>
        <p:spPr>
          <a:xfrm>
            <a:off x="863600" y="1930400"/>
            <a:ext cx="7708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A052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Фольклор як духовне багатство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63600" y="2489200"/>
            <a:ext cx="76708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A0522D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Фольклор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це </a:t>
            </a:r>
            <a:r>
              <a:rPr lang="en-US" sz="1800" dirty="0">
                <a:solidFill>
                  <a:srgbClr val="A0522D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народна мудрість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усна народна творчість, найбільше духовне багатство українського народу. Це скарбниця традицій і звичаїв, у якій віддзеркалені бачення навколишнього світу, подій, що відбувалися упродовж віків.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33400" y="4279900"/>
            <a:ext cx="50800" cy="2654300"/>
          </a:xfrm>
          <a:custGeom>
            <a:avLst/>
            <a:gdLst/>
            <a:ahLst/>
            <a:cxnLst/>
            <a:rect l="l" t="t" r="r" b="b"/>
            <a:pathLst>
              <a:path w="50800" h="2654300">
                <a:moveTo>
                  <a:pt x="50800" y="0"/>
                </a:moveTo>
                <a:lnTo>
                  <a:pt x="50800" y="0"/>
                </a:lnTo>
                <a:lnTo>
                  <a:pt x="50800" y="2654300"/>
                </a:lnTo>
                <a:lnTo>
                  <a:pt x="50800" y="2654300"/>
                </a:lnTo>
                <a:cubicBezTo>
                  <a:pt x="22763" y="2654300"/>
                  <a:pt x="0" y="2631537"/>
                  <a:pt x="0" y="26035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0" name="Text 8"/>
          <p:cNvSpPr/>
          <p:nvPr/>
        </p:nvSpPr>
        <p:spPr>
          <a:xfrm>
            <a:off x="863600" y="4584700"/>
            <a:ext cx="77089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6B8E2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Дитячий фольклор - особливий світ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3600" y="5143500"/>
            <a:ext cx="7670800" cy="148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Дитячий фольклор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є </a:t>
            </a:r>
            <a:r>
              <a:rPr lang="en-US" sz="1800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найцікавішим, найдоступнішим, багатофункціональним матеріалом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для виховання дошкільників. Суть його полягає в наданні дитині перших відомостей про оточуюче середовище, передачі суспільних моральних цінностей і культури свого народу.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621830" y="764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105147"/>
                </a:moveTo>
                <a:lnTo>
                  <a:pt x="190500" y="335310"/>
                </a:lnTo>
                <a:lnTo>
                  <a:pt x="190872" y="335161"/>
                </a:lnTo>
                <a:cubicBezTo>
                  <a:pt x="231502" y="318269"/>
                  <a:pt x="275109" y="309563"/>
                  <a:pt x="319088" y="309563"/>
                </a:cubicBezTo>
                <a:lnTo>
                  <a:pt x="333375" y="309563"/>
                </a:lnTo>
                <a:lnTo>
                  <a:pt x="333375" y="71438"/>
                </a:lnTo>
                <a:lnTo>
                  <a:pt x="319088" y="71438"/>
                </a:lnTo>
                <a:cubicBezTo>
                  <a:pt x="287685" y="71438"/>
                  <a:pt x="256505" y="77688"/>
                  <a:pt x="227484" y="89743"/>
                </a:cubicBezTo>
                <a:cubicBezTo>
                  <a:pt x="214982" y="94952"/>
                  <a:pt x="202629" y="100087"/>
                  <a:pt x="190500" y="105147"/>
                </a:cubicBezTo>
                <a:close/>
                <a:moveTo>
                  <a:pt x="171822" y="45765"/>
                </a:moveTo>
                <a:lnTo>
                  <a:pt x="190500" y="53578"/>
                </a:lnTo>
                <a:lnTo>
                  <a:pt x="209178" y="45765"/>
                </a:lnTo>
                <a:cubicBezTo>
                  <a:pt x="244004" y="31254"/>
                  <a:pt x="281360" y="23812"/>
                  <a:pt x="319088" y="23812"/>
                </a:cubicBezTo>
                <a:lnTo>
                  <a:pt x="345281" y="23812"/>
                </a:lnTo>
                <a:cubicBezTo>
                  <a:pt x="365001" y="23812"/>
                  <a:pt x="381000" y="39812"/>
                  <a:pt x="381000" y="59531"/>
                </a:cubicBezTo>
                <a:lnTo>
                  <a:pt x="381000" y="321469"/>
                </a:lnTo>
                <a:cubicBezTo>
                  <a:pt x="381000" y="341188"/>
                  <a:pt x="365001" y="357188"/>
                  <a:pt x="345281" y="357188"/>
                </a:cubicBezTo>
                <a:lnTo>
                  <a:pt x="319088" y="357188"/>
                </a:lnTo>
                <a:cubicBezTo>
                  <a:pt x="281360" y="357188"/>
                  <a:pt x="244004" y="364629"/>
                  <a:pt x="209178" y="379140"/>
                </a:cubicBezTo>
                <a:lnTo>
                  <a:pt x="199653" y="383084"/>
                </a:lnTo>
                <a:cubicBezTo>
                  <a:pt x="193774" y="385539"/>
                  <a:pt x="187226" y="385539"/>
                  <a:pt x="181347" y="383084"/>
                </a:cubicBezTo>
                <a:lnTo>
                  <a:pt x="171822" y="379140"/>
                </a:lnTo>
                <a:cubicBezTo>
                  <a:pt x="136996" y="364629"/>
                  <a:pt x="99640" y="357188"/>
                  <a:pt x="61913" y="357188"/>
                </a:cubicBezTo>
                <a:lnTo>
                  <a:pt x="35719" y="357188"/>
                </a:lnTo>
                <a:cubicBezTo>
                  <a:pt x="15999" y="357188"/>
                  <a:pt x="0" y="341188"/>
                  <a:pt x="0" y="321469"/>
                </a:cubicBezTo>
                <a:lnTo>
                  <a:pt x="0" y="59531"/>
                </a:lnTo>
                <a:cubicBezTo>
                  <a:pt x="0" y="39812"/>
                  <a:pt x="15999" y="23812"/>
                  <a:pt x="35719" y="23812"/>
                </a:cubicBezTo>
                <a:lnTo>
                  <a:pt x="61913" y="23812"/>
                </a:lnTo>
                <a:cubicBezTo>
                  <a:pt x="99640" y="23812"/>
                  <a:pt x="136996" y="31254"/>
                  <a:pt x="171822" y="45765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3" name="Text 11"/>
          <p:cNvSpPr/>
          <p:nvPr/>
        </p:nvSpPr>
        <p:spPr>
          <a:xfrm>
            <a:off x="660400" y="8128000"/>
            <a:ext cx="229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Мовленнєвий розвиток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427736" y="764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9338" y="64815"/>
                </a:moveTo>
                <a:lnTo>
                  <a:pt x="190500" y="80218"/>
                </a:lnTo>
                <a:lnTo>
                  <a:pt x="201662" y="64815"/>
                </a:lnTo>
                <a:cubicBezTo>
                  <a:pt x="220266" y="39067"/>
                  <a:pt x="250180" y="23812"/>
                  <a:pt x="281955" y="23812"/>
                </a:cubicBezTo>
                <a:cubicBezTo>
                  <a:pt x="336649" y="23812"/>
                  <a:pt x="381000" y="68163"/>
                  <a:pt x="381000" y="122858"/>
                </a:cubicBezTo>
                <a:lnTo>
                  <a:pt x="381000" y="124792"/>
                </a:lnTo>
                <a:cubicBezTo>
                  <a:pt x="381000" y="208285"/>
                  <a:pt x="276895" y="305246"/>
                  <a:pt x="222572" y="346695"/>
                </a:cubicBezTo>
                <a:cubicBezTo>
                  <a:pt x="213345" y="353690"/>
                  <a:pt x="202034" y="357188"/>
                  <a:pt x="190500" y="357188"/>
                </a:cubicBezTo>
                <a:cubicBezTo>
                  <a:pt x="178966" y="357188"/>
                  <a:pt x="167580" y="353764"/>
                  <a:pt x="158428" y="346695"/>
                </a:cubicBezTo>
                <a:cubicBezTo>
                  <a:pt x="104105" y="305246"/>
                  <a:pt x="0" y="208285"/>
                  <a:pt x="0" y="124792"/>
                </a:cubicBezTo>
                <a:lnTo>
                  <a:pt x="0" y="122858"/>
                </a:lnTo>
                <a:cubicBezTo>
                  <a:pt x="0" y="68163"/>
                  <a:pt x="44351" y="23812"/>
                  <a:pt x="99045" y="23812"/>
                </a:cubicBezTo>
                <a:cubicBezTo>
                  <a:pt x="130820" y="23812"/>
                  <a:pt x="160734" y="39067"/>
                  <a:pt x="179338" y="64815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5" name="Text 13"/>
          <p:cNvSpPr/>
          <p:nvPr/>
        </p:nvSpPr>
        <p:spPr>
          <a:xfrm>
            <a:off x="3466108" y="8128000"/>
            <a:ext cx="229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Моральне виховання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186017" y="7645400"/>
            <a:ext cx="476250" cy="381000"/>
          </a:xfrm>
          <a:custGeom>
            <a:avLst/>
            <a:gdLst/>
            <a:ahLst/>
            <a:cxnLst/>
            <a:rect l="l" t="t" r="r" b="b"/>
            <a:pathLst>
              <a:path w="476250" h="381000">
                <a:moveTo>
                  <a:pt x="238125" y="11906"/>
                </a:moveTo>
                <a:cubicBezTo>
                  <a:pt x="280838" y="11906"/>
                  <a:pt x="315516" y="46584"/>
                  <a:pt x="315516" y="89297"/>
                </a:cubicBezTo>
                <a:cubicBezTo>
                  <a:pt x="315516" y="132010"/>
                  <a:pt x="280838" y="166688"/>
                  <a:pt x="238125" y="166688"/>
                </a:cubicBezTo>
                <a:cubicBezTo>
                  <a:pt x="195412" y="166688"/>
                  <a:pt x="160734" y="132010"/>
                  <a:pt x="160734" y="89297"/>
                </a:cubicBezTo>
                <a:cubicBezTo>
                  <a:pt x="160734" y="46584"/>
                  <a:pt x="195412" y="11906"/>
                  <a:pt x="238125" y="11906"/>
                </a:cubicBezTo>
                <a:close/>
                <a:moveTo>
                  <a:pt x="71438" y="65484"/>
                </a:moveTo>
                <a:cubicBezTo>
                  <a:pt x="101008" y="65484"/>
                  <a:pt x="125016" y="89492"/>
                  <a:pt x="125016" y="119063"/>
                </a:cubicBezTo>
                <a:cubicBezTo>
                  <a:pt x="125016" y="148633"/>
                  <a:pt x="101008" y="172641"/>
                  <a:pt x="71438" y="172641"/>
                </a:cubicBezTo>
                <a:cubicBezTo>
                  <a:pt x="41867" y="172641"/>
                  <a:pt x="17859" y="148633"/>
                  <a:pt x="17859" y="119063"/>
                </a:cubicBezTo>
                <a:cubicBezTo>
                  <a:pt x="17859" y="89492"/>
                  <a:pt x="41867" y="65484"/>
                  <a:pt x="71437" y="65484"/>
                </a:cubicBezTo>
                <a:close/>
                <a:moveTo>
                  <a:pt x="0" y="309563"/>
                </a:moveTo>
                <a:cubicBezTo>
                  <a:pt x="0" y="256952"/>
                  <a:pt x="42639" y="214313"/>
                  <a:pt x="95250" y="214313"/>
                </a:cubicBezTo>
                <a:cubicBezTo>
                  <a:pt x="104775" y="214313"/>
                  <a:pt x="114002" y="215726"/>
                  <a:pt x="122709" y="218331"/>
                </a:cubicBezTo>
                <a:cubicBezTo>
                  <a:pt x="98227" y="245715"/>
                  <a:pt x="83344" y="281880"/>
                  <a:pt x="83344" y="321469"/>
                </a:cubicBezTo>
                <a:lnTo>
                  <a:pt x="83344" y="333375"/>
                </a:lnTo>
                <a:cubicBezTo>
                  <a:pt x="83344" y="341858"/>
                  <a:pt x="85130" y="349895"/>
                  <a:pt x="88329" y="357188"/>
                </a:cubicBezTo>
                <a:lnTo>
                  <a:pt x="23812" y="357188"/>
                </a:lnTo>
                <a:cubicBezTo>
                  <a:pt x="10641" y="357188"/>
                  <a:pt x="0" y="346546"/>
                  <a:pt x="0" y="333375"/>
                </a:cubicBezTo>
                <a:lnTo>
                  <a:pt x="0" y="309563"/>
                </a:lnTo>
                <a:close/>
                <a:moveTo>
                  <a:pt x="387921" y="357188"/>
                </a:moveTo>
                <a:cubicBezTo>
                  <a:pt x="391120" y="349895"/>
                  <a:pt x="392906" y="341858"/>
                  <a:pt x="392906" y="333375"/>
                </a:cubicBezTo>
                <a:lnTo>
                  <a:pt x="392906" y="321469"/>
                </a:lnTo>
                <a:cubicBezTo>
                  <a:pt x="392906" y="281880"/>
                  <a:pt x="378023" y="245715"/>
                  <a:pt x="353541" y="218331"/>
                </a:cubicBezTo>
                <a:cubicBezTo>
                  <a:pt x="362248" y="215726"/>
                  <a:pt x="371475" y="214313"/>
                  <a:pt x="381000" y="214313"/>
                </a:cubicBezTo>
                <a:cubicBezTo>
                  <a:pt x="433611" y="214313"/>
                  <a:pt x="476250" y="256952"/>
                  <a:pt x="476250" y="309563"/>
                </a:cubicBezTo>
                <a:lnTo>
                  <a:pt x="476250" y="333375"/>
                </a:lnTo>
                <a:cubicBezTo>
                  <a:pt x="476250" y="346546"/>
                  <a:pt x="465609" y="357188"/>
                  <a:pt x="452438" y="357188"/>
                </a:cubicBezTo>
                <a:lnTo>
                  <a:pt x="387921" y="357188"/>
                </a:lnTo>
                <a:close/>
                <a:moveTo>
                  <a:pt x="351234" y="119063"/>
                </a:moveTo>
                <a:cubicBezTo>
                  <a:pt x="351234" y="89492"/>
                  <a:pt x="375242" y="65484"/>
                  <a:pt x="404813" y="65484"/>
                </a:cubicBezTo>
                <a:cubicBezTo>
                  <a:pt x="434383" y="65484"/>
                  <a:pt x="458391" y="89492"/>
                  <a:pt x="458391" y="119062"/>
                </a:cubicBezTo>
                <a:cubicBezTo>
                  <a:pt x="458391" y="148633"/>
                  <a:pt x="434383" y="172641"/>
                  <a:pt x="404813" y="172641"/>
                </a:cubicBezTo>
                <a:cubicBezTo>
                  <a:pt x="375242" y="172641"/>
                  <a:pt x="351234" y="148633"/>
                  <a:pt x="351234" y="119063"/>
                </a:cubicBezTo>
                <a:close/>
                <a:moveTo>
                  <a:pt x="119063" y="321469"/>
                </a:moveTo>
                <a:cubicBezTo>
                  <a:pt x="119063" y="255687"/>
                  <a:pt x="172343" y="202406"/>
                  <a:pt x="238125" y="202406"/>
                </a:cubicBezTo>
                <a:cubicBezTo>
                  <a:pt x="303907" y="202406"/>
                  <a:pt x="357188" y="255687"/>
                  <a:pt x="357188" y="321469"/>
                </a:cubicBezTo>
                <a:lnTo>
                  <a:pt x="357188" y="333375"/>
                </a:lnTo>
                <a:cubicBezTo>
                  <a:pt x="357188" y="346546"/>
                  <a:pt x="346546" y="357188"/>
                  <a:pt x="333375" y="357188"/>
                </a:cubicBezTo>
                <a:lnTo>
                  <a:pt x="142875" y="357188"/>
                </a:lnTo>
                <a:cubicBezTo>
                  <a:pt x="129704" y="357188"/>
                  <a:pt x="119063" y="346546"/>
                  <a:pt x="119063" y="333375"/>
                </a:cubicBezTo>
                <a:lnTo>
                  <a:pt x="119063" y="321469"/>
                </a:ln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7" name="Text 15"/>
          <p:cNvSpPr/>
          <p:nvPr/>
        </p:nvSpPr>
        <p:spPr>
          <a:xfrm>
            <a:off x="6272014" y="8128000"/>
            <a:ext cx="229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Культурна ідентифікація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9027120" y="5080000"/>
            <a:ext cx="6718300" cy="3556000"/>
          </a:xfrm>
          <a:custGeom>
            <a:avLst/>
            <a:gdLst/>
            <a:ahLst/>
            <a:cxnLst/>
            <a:rect l="l" t="t" r="r" b="b"/>
            <a:pathLst>
              <a:path w="6718300" h="3556000">
                <a:moveTo>
                  <a:pt x="203190" y="0"/>
                </a:moveTo>
                <a:lnTo>
                  <a:pt x="6515110" y="0"/>
                </a:lnTo>
                <a:cubicBezTo>
                  <a:pt x="6627329" y="0"/>
                  <a:pt x="6718300" y="90971"/>
                  <a:pt x="6718300" y="203190"/>
                </a:cubicBezTo>
                <a:lnTo>
                  <a:pt x="6718300" y="3352810"/>
                </a:lnTo>
                <a:cubicBezTo>
                  <a:pt x="6718300" y="3465029"/>
                  <a:pt x="6627329" y="3556000"/>
                  <a:pt x="6515110" y="3556000"/>
                </a:cubicBezTo>
                <a:lnTo>
                  <a:pt x="203190" y="3556000"/>
                </a:lnTo>
                <a:cubicBezTo>
                  <a:pt x="90971" y="3556000"/>
                  <a:pt x="0" y="3465029"/>
                  <a:pt x="0" y="3352810"/>
                </a:cubicBezTo>
                <a:lnTo>
                  <a:pt x="0" y="203190"/>
                </a:lnTo>
                <a:cubicBezTo>
                  <a:pt x="0" y="91046"/>
                  <a:pt x="91046" y="0"/>
                  <a:pt x="203190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9406533" y="5867400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0" y="160734"/>
                </a:moveTo>
                <a:cubicBezTo>
                  <a:pt x="0" y="111398"/>
                  <a:pt x="39960" y="71438"/>
                  <a:pt x="89297" y="71438"/>
                </a:cubicBezTo>
                <a:lnTo>
                  <a:pt x="95250" y="71438"/>
                </a:lnTo>
                <a:cubicBezTo>
                  <a:pt x="108421" y="71438"/>
                  <a:pt x="119063" y="82079"/>
                  <a:pt x="119063" y="95250"/>
                </a:cubicBezTo>
                <a:cubicBezTo>
                  <a:pt x="119063" y="108421"/>
                  <a:pt x="108421" y="119063"/>
                  <a:pt x="95250" y="119063"/>
                </a:cubicBezTo>
                <a:lnTo>
                  <a:pt x="89297" y="119063"/>
                </a:lnTo>
                <a:cubicBezTo>
                  <a:pt x="66303" y="119063"/>
                  <a:pt x="47625" y="137740"/>
                  <a:pt x="47625" y="160734"/>
                </a:cubicBezTo>
                <a:lnTo>
                  <a:pt x="47625" y="166688"/>
                </a:lnTo>
                <a:lnTo>
                  <a:pt x="95250" y="166688"/>
                </a:lnTo>
                <a:cubicBezTo>
                  <a:pt x="121518" y="166688"/>
                  <a:pt x="142875" y="188044"/>
                  <a:pt x="142875" y="214313"/>
                </a:cubicBezTo>
                <a:lnTo>
                  <a:pt x="142875" y="261938"/>
                </a:lnTo>
                <a:cubicBezTo>
                  <a:pt x="142875" y="288206"/>
                  <a:pt x="121518" y="309563"/>
                  <a:pt x="95250" y="309563"/>
                </a:cubicBezTo>
                <a:lnTo>
                  <a:pt x="47625" y="309563"/>
                </a:lnTo>
                <a:cubicBezTo>
                  <a:pt x="21357" y="309563"/>
                  <a:pt x="0" y="288206"/>
                  <a:pt x="0" y="261938"/>
                </a:cubicBezTo>
                <a:lnTo>
                  <a:pt x="0" y="160734"/>
                </a:lnTo>
                <a:close/>
                <a:moveTo>
                  <a:pt x="190500" y="160734"/>
                </a:moveTo>
                <a:cubicBezTo>
                  <a:pt x="190500" y="111398"/>
                  <a:pt x="230460" y="71438"/>
                  <a:pt x="279797" y="71438"/>
                </a:cubicBezTo>
                <a:lnTo>
                  <a:pt x="285750" y="71438"/>
                </a:lnTo>
                <a:cubicBezTo>
                  <a:pt x="298921" y="71438"/>
                  <a:pt x="309563" y="82079"/>
                  <a:pt x="309563" y="95250"/>
                </a:cubicBezTo>
                <a:cubicBezTo>
                  <a:pt x="309563" y="108421"/>
                  <a:pt x="298921" y="119063"/>
                  <a:pt x="285750" y="119063"/>
                </a:cubicBezTo>
                <a:lnTo>
                  <a:pt x="279797" y="119063"/>
                </a:lnTo>
                <a:cubicBezTo>
                  <a:pt x="256803" y="119063"/>
                  <a:pt x="238125" y="137740"/>
                  <a:pt x="238125" y="160734"/>
                </a:cubicBezTo>
                <a:lnTo>
                  <a:pt x="238125" y="166688"/>
                </a:lnTo>
                <a:lnTo>
                  <a:pt x="285750" y="166688"/>
                </a:lnTo>
                <a:cubicBezTo>
                  <a:pt x="312018" y="166688"/>
                  <a:pt x="333375" y="188044"/>
                  <a:pt x="333375" y="214313"/>
                </a:cubicBezTo>
                <a:lnTo>
                  <a:pt x="333375" y="261938"/>
                </a:lnTo>
                <a:cubicBezTo>
                  <a:pt x="333375" y="288206"/>
                  <a:pt x="312018" y="309563"/>
                  <a:pt x="285750" y="309563"/>
                </a:cubicBezTo>
                <a:lnTo>
                  <a:pt x="238125" y="309563"/>
                </a:lnTo>
                <a:cubicBezTo>
                  <a:pt x="211857" y="309563"/>
                  <a:pt x="190500" y="288206"/>
                  <a:pt x="190500" y="261938"/>
                </a:cubicBezTo>
                <a:lnTo>
                  <a:pt x="190500" y="160734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2" name="Text 19"/>
          <p:cNvSpPr/>
          <p:nvPr/>
        </p:nvSpPr>
        <p:spPr>
          <a:xfrm>
            <a:off x="9331920" y="6400800"/>
            <a:ext cx="62611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"Учи сина, як годуєш, бо тоді не навчиш, як тебе годуватиме"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9331920" y="7543800"/>
            <a:ext cx="6210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— Українське прислів'я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685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9844" y="23812"/>
                </a:moveTo>
                <a:cubicBezTo>
                  <a:pt x="13246" y="23812"/>
                  <a:pt x="7938" y="29121"/>
                  <a:pt x="7938" y="35719"/>
                </a:cubicBezTo>
                <a:lnTo>
                  <a:pt x="7938" y="59531"/>
                </a:lnTo>
                <a:cubicBezTo>
                  <a:pt x="7938" y="66129"/>
                  <a:pt x="13246" y="71438"/>
                  <a:pt x="19844" y="71438"/>
                </a:cubicBezTo>
                <a:lnTo>
                  <a:pt x="43656" y="71438"/>
                </a:lnTo>
                <a:cubicBezTo>
                  <a:pt x="50254" y="71438"/>
                  <a:pt x="55563" y="66129"/>
                  <a:pt x="55563" y="59531"/>
                </a:cubicBezTo>
                <a:lnTo>
                  <a:pt x="55563" y="35719"/>
                </a:lnTo>
                <a:cubicBezTo>
                  <a:pt x="55563" y="29121"/>
                  <a:pt x="50254" y="23812"/>
                  <a:pt x="43656" y="23812"/>
                </a:cubicBezTo>
                <a:lnTo>
                  <a:pt x="19844" y="23812"/>
                </a:lnTo>
                <a:close/>
                <a:moveTo>
                  <a:pt x="95250" y="31750"/>
                </a:moveTo>
                <a:cubicBezTo>
                  <a:pt x="86469" y="31750"/>
                  <a:pt x="79375" y="38844"/>
                  <a:pt x="79375" y="47625"/>
                </a:cubicBezTo>
                <a:cubicBezTo>
                  <a:pt x="79375" y="56406"/>
                  <a:pt x="86469" y="63500"/>
                  <a:pt x="95250" y="63500"/>
                </a:cubicBezTo>
                <a:lnTo>
                  <a:pt x="238125" y="63500"/>
                </a:lnTo>
                <a:cubicBezTo>
                  <a:pt x="246906" y="63500"/>
                  <a:pt x="254000" y="56406"/>
                  <a:pt x="254000" y="47625"/>
                </a:cubicBezTo>
                <a:cubicBezTo>
                  <a:pt x="254000" y="38844"/>
                  <a:pt x="246906" y="31750"/>
                  <a:pt x="238125" y="31750"/>
                </a:cubicBezTo>
                <a:lnTo>
                  <a:pt x="95250" y="31750"/>
                </a:lnTo>
                <a:close/>
                <a:moveTo>
                  <a:pt x="95250" y="111125"/>
                </a:moveTo>
                <a:cubicBezTo>
                  <a:pt x="86469" y="111125"/>
                  <a:pt x="79375" y="118219"/>
                  <a:pt x="79375" y="127000"/>
                </a:cubicBezTo>
                <a:cubicBezTo>
                  <a:pt x="79375" y="135781"/>
                  <a:pt x="86469" y="142875"/>
                  <a:pt x="95250" y="142875"/>
                </a:cubicBezTo>
                <a:lnTo>
                  <a:pt x="238125" y="142875"/>
                </a:lnTo>
                <a:cubicBezTo>
                  <a:pt x="246906" y="142875"/>
                  <a:pt x="254000" y="135781"/>
                  <a:pt x="254000" y="127000"/>
                </a:cubicBezTo>
                <a:cubicBezTo>
                  <a:pt x="254000" y="118219"/>
                  <a:pt x="246906" y="111125"/>
                  <a:pt x="238125" y="111125"/>
                </a:cubicBezTo>
                <a:lnTo>
                  <a:pt x="95250" y="111125"/>
                </a:lnTo>
                <a:close/>
                <a:moveTo>
                  <a:pt x="95250" y="190500"/>
                </a:moveTo>
                <a:cubicBezTo>
                  <a:pt x="86469" y="190500"/>
                  <a:pt x="79375" y="197594"/>
                  <a:pt x="79375" y="206375"/>
                </a:cubicBezTo>
                <a:cubicBezTo>
                  <a:pt x="79375" y="215156"/>
                  <a:pt x="86469" y="222250"/>
                  <a:pt x="95250" y="222250"/>
                </a:cubicBezTo>
                <a:lnTo>
                  <a:pt x="238125" y="222250"/>
                </a:lnTo>
                <a:cubicBezTo>
                  <a:pt x="246906" y="222250"/>
                  <a:pt x="254000" y="215156"/>
                  <a:pt x="254000" y="206375"/>
                </a:cubicBezTo>
                <a:cubicBezTo>
                  <a:pt x="254000" y="197594"/>
                  <a:pt x="246906" y="190500"/>
                  <a:pt x="238125" y="190500"/>
                </a:cubicBezTo>
                <a:lnTo>
                  <a:pt x="95250" y="190500"/>
                </a:lnTo>
                <a:close/>
                <a:moveTo>
                  <a:pt x="7938" y="115094"/>
                </a:moveTo>
                <a:lnTo>
                  <a:pt x="7938" y="138906"/>
                </a:lnTo>
                <a:cubicBezTo>
                  <a:pt x="7938" y="145504"/>
                  <a:pt x="13246" y="150813"/>
                  <a:pt x="19844" y="150813"/>
                </a:cubicBezTo>
                <a:lnTo>
                  <a:pt x="43656" y="150813"/>
                </a:lnTo>
                <a:cubicBezTo>
                  <a:pt x="50254" y="150813"/>
                  <a:pt x="55563" y="145504"/>
                  <a:pt x="55563" y="138906"/>
                </a:cubicBezTo>
                <a:lnTo>
                  <a:pt x="55563" y="115094"/>
                </a:lnTo>
                <a:cubicBezTo>
                  <a:pt x="55563" y="108496"/>
                  <a:pt x="50254" y="103188"/>
                  <a:pt x="43656" y="103188"/>
                </a:cubicBezTo>
                <a:lnTo>
                  <a:pt x="19844" y="103188"/>
                </a:lnTo>
                <a:cubicBezTo>
                  <a:pt x="13246" y="103188"/>
                  <a:pt x="7938" y="108496"/>
                  <a:pt x="7938" y="115094"/>
                </a:cubicBezTo>
                <a:close/>
                <a:moveTo>
                  <a:pt x="19844" y="182563"/>
                </a:moveTo>
                <a:cubicBezTo>
                  <a:pt x="13246" y="182563"/>
                  <a:pt x="7938" y="187871"/>
                  <a:pt x="7938" y="194469"/>
                </a:cubicBezTo>
                <a:lnTo>
                  <a:pt x="7938" y="218281"/>
                </a:lnTo>
                <a:cubicBezTo>
                  <a:pt x="7938" y="224879"/>
                  <a:pt x="13246" y="230188"/>
                  <a:pt x="19844" y="230188"/>
                </a:cubicBezTo>
                <a:lnTo>
                  <a:pt x="43656" y="230188"/>
                </a:lnTo>
                <a:cubicBezTo>
                  <a:pt x="50254" y="230188"/>
                  <a:pt x="55563" y="224879"/>
                  <a:pt x="55563" y="218281"/>
                </a:cubicBezTo>
                <a:lnTo>
                  <a:pt x="55563" y="194469"/>
                </a:lnTo>
                <a:cubicBezTo>
                  <a:pt x="55563" y="187871"/>
                  <a:pt x="50254" y="182563"/>
                  <a:pt x="43656" y="182563"/>
                </a:cubicBezTo>
                <a:lnTo>
                  <a:pt x="19844" y="182563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58800"/>
            <a:ext cx="5435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Жанри дитячого фольклору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2700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6" name="Text 4"/>
          <p:cNvSpPr/>
          <p:nvPr/>
        </p:nvSpPr>
        <p:spPr>
          <a:xfrm>
            <a:off x="508000" y="1524000"/>
            <a:ext cx="15354300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Дитячий фольклор надзвичайно </a:t>
            </a: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різноманітний та багатожанровий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. До малих форм фольклорних жанрів, що відіграють важливу роль у розвитку мовлення дітей, належать: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08000" y="24955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08000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9" name="Shape 7"/>
          <p:cNvSpPr/>
          <p:nvPr/>
        </p:nvSpPr>
        <p:spPr>
          <a:xfrm>
            <a:off x="889000" y="29019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32172" y="3473"/>
                </a:moveTo>
                <a:cubicBezTo>
                  <a:pt x="235942" y="6499"/>
                  <a:pt x="238125" y="11063"/>
                  <a:pt x="238125" y="15875"/>
                </a:cubicBezTo>
                <a:lnTo>
                  <a:pt x="238125" y="166688"/>
                </a:lnTo>
                <a:cubicBezTo>
                  <a:pt x="238125" y="188615"/>
                  <a:pt x="216793" y="206375"/>
                  <a:pt x="190500" y="206375"/>
                </a:cubicBezTo>
                <a:cubicBezTo>
                  <a:pt x="164207" y="206375"/>
                  <a:pt x="142875" y="188615"/>
                  <a:pt x="142875" y="166688"/>
                </a:cubicBezTo>
                <a:cubicBezTo>
                  <a:pt x="142875" y="144760"/>
                  <a:pt x="164207" y="127000"/>
                  <a:pt x="190500" y="127000"/>
                </a:cubicBezTo>
                <a:cubicBezTo>
                  <a:pt x="196056" y="127000"/>
                  <a:pt x="201414" y="127794"/>
                  <a:pt x="206375" y="129282"/>
                </a:cubicBezTo>
                <a:lnTo>
                  <a:pt x="206375" y="71388"/>
                </a:lnTo>
                <a:lnTo>
                  <a:pt x="95250" y="96093"/>
                </a:lnTo>
                <a:lnTo>
                  <a:pt x="95250" y="198438"/>
                </a:lnTo>
                <a:cubicBezTo>
                  <a:pt x="95250" y="220365"/>
                  <a:pt x="73918" y="238125"/>
                  <a:pt x="47625" y="238125"/>
                </a:cubicBezTo>
                <a:cubicBezTo>
                  <a:pt x="21332" y="238125"/>
                  <a:pt x="0" y="220365"/>
                  <a:pt x="0" y="198438"/>
                </a:cubicBezTo>
                <a:cubicBezTo>
                  <a:pt x="0" y="176510"/>
                  <a:pt x="21332" y="158750"/>
                  <a:pt x="47625" y="158750"/>
                </a:cubicBezTo>
                <a:cubicBezTo>
                  <a:pt x="53181" y="158750"/>
                  <a:pt x="58539" y="159544"/>
                  <a:pt x="63500" y="161032"/>
                </a:cubicBezTo>
                <a:lnTo>
                  <a:pt x="63500" y="47625"/>
                </a:lnTo>
                <a:cubicBezTo>
                  <a:pt x="63500" y="40184"/>
                  <a:pt x="68659" y="33734"/>
                  <a:pt x="75952" y="32147"/>
                </a:cubicBezTo>
                <a:lnTo>
                  <a:pt x="218827" y="397"/>
                </a:lnTo>
                <a:cubicBezTo>
                  <a:pt x="223540" y="-645"/>
                  <a:pt x="228451" y="496"/>
                  <a:pt x="232221" y="3522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0" name="Text 8"/>
          <p:cNvSpPr/>
          <p:nvPr/>
        </p:nvSpPr>
        <p:spPr>
          <a:xfrm>
            <a:off x="1473200" y="2851150"/>
            <a:ext cx="1727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Колискові пісні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11200" y="34861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Перші пісні, які чує дитина. Формують фонематичне сприймання, запам'ятовування слів.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3600" y="44513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"Ой ходить сон коло вікон..."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655667" y="24955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655667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5" name="Shape 13"/>
          <p:cNvSpPr/>
          <p:nvPr/>
        </p:nvSpPr>
        <p:spPr>
          <a:xfrm>
            <a:off x="6068417" y="290195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145306" y="190500"/>
                </a:moveTo>
                <a:cubicBezTo>
                  <a:pt x="148927" y="179437"/>
                  <a:pt x="156170" y="169416"/>
                  <a:pt x="164356" y="160784"/>
                </a:cubicBezTo>
                <a:cubicBezTo>
                  <a:pt x="180578" y="143718"/>
                  <a:pt x="190500" y="120650"/>
                  <a:pt x="190500" y="95250"/>
                </a:cubicBezTo>
                <a:cubicBezTo>
                  <a:pt x="190500" y="42664"/>
                  <a:pt x="147836" y="0"/>
                  <a:pt x="95250" y="0"/>
                </a:cubicBezTo>
                <a:cubicBezTo>
                  <a:pt x="42664" y="0"/>
                  <a:pt x="0" y="42664"/>
                  <a:pt x="0" y="95250"/>
                </a:cubicBezTo>
                <a:cubicBezTo>
                  <a:pt x="0" y="120650"/>
                  <a:pt x="9922" y="143718"/>
                  <a:pt x="26144" y="160784"/>
                </a:cubicBezTo>
                <a:cubicBezTo>
                  <a:pt x="34330" y="169416"/>
                  <a:pt x="41622" y="179437"/>
                  <a:pt x="45194" y="190500"/>
                </a:cubicBezTo>
                <a:lnTo>
                  <a:pt x="145256" y="190500"/>
                </a:lnTo>
                <a:close/>
                <a:moveTo>
                  <a:pt x="142875" y="214313"/>
                </a:moveTo>
                <a:lnTo>
                  <a:pt x="47625" y="214313"/>
                </a:lnTo>
                <a:lnTo>
                  <a:pt x="47625" y="222250"/>
                </a:lnTo>
                <a:cubicBezTo>
                  <a:pt x="47625" y="244177"/>
                  <a:pt x="65385" y="261937"/>
                  <a:pt x="87313" y="261937"/>
                </a:cubicBezTo>
                <a:lnTo>
                  <a:pt x="103188" y="261937"/>
                </a:lnTo>
                <a:cubicBezTo>
                  <a:pt x="125115" y="261937"/>
                  <a:pt x="142875" y="244177"/>
                  <a:pt x="142875" y="222250"/>
                </a:cubicBezTo>
                <a:lnTo>
                  <a:pt x="142875" y="214313"/>
                </a:lnTo>
                <a:close/>
                <a:moveTo>
                  <a:pt x="91281" y="55563"/>
                </a:moveTo>
                <a:cubicBezTo>
                  <a:pt x="71537" y="55563"/>
                  <a:pt x="55563" y="71537"/>
                  <a:pt x="55563" y="91281"/>
                </a:cubicBezTo>
                <a:cubicBezTo>
                  <a:pt x="55563" y="97879"/>
                  <a:pt x="50254" y="103188"/>
                  <a:pt x="43656" y="103188"/>
                </a:cubicBezTo>
                <a:cubicBezTo>
                  <a:pt x="37058" y="103188"/>
                  <a:pt x="31750" y="97879"/>
                  <a:pt x="31750" y="91281"/>
                </a:cubicBezTo>
                <a:cubicBezTo>
                  <a:pt x="31750" y="58390"/>
                  <a:pt x="58390" y="31750"/>
                  <a:pt x="91281" y="31750"/>
                </a:cubicBezTo>
                <a:cubicBezTo>
                  <a:pt x="97879" y="31750"/>
                  <a:pt x="103188" y="37058"/>
                  <a:pt x="103188" y="43656"/>
                </a:cubicBezTo>
                <a:cubicBezTo>
                  <a:pt x="103188" y="50254"/>
                  <a:pt x="97879" y="55563"/>
                  <a:pt x="91281" y="55563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6" name="Text 14"/>
          <p:cNvSpPr/>
          <p:nvPr/>
        </p:nvSpPr>
        <p:spPr>
          <a:xfrm>
            <a:off x="6620867" y="2851150"/>
            <a:ext cx="965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Загадки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58867" y="34861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Розвивають здатність до аналізу, узагальнення, вміння чітко виділяти характерні ознаки.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11267" y="44513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"Довгі ноги, довгий ніс..." (Лелека)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0803334" y="24955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10803334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1" name="Shape 19"/>
          <p:cNvSpPr/>
          <p:nvPr/>
        </p:nvSpPr>
        <p:spPr>
          <a:xfrm>
            <a:off x="11168459" y="290195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90500" y="71438"/>
                </a:moveTo>
                <a:cubicBezTo>
                  <a:pt x="190500" y="119658"/>
                  <a:pt x="147836" y="158750"/>
                  <a:pt x="95250" y="158750"/>
                </a:cubicBezTo>
                <a:cubicBezTo>
                  <a:pt x="82004" y="158750"/>
                  <a:pt x="69404" y="156270"/>
                  <a:pt x="57944" y="151805"/>
                </a:cubicBezTo>
                <a:lnTo>
                  <a:pt x="17463" y="173236"/>
                </a:lnTo>
                <a:cubicBezTo>
                  <a:pt x="12849" y="175667"/>
                  <a:pt x="7193" y="174823"/>
                  <a:pt x="3473" y="171152"/>
                </a:cubicBezTo>
                <a:cubicBezTo>
                  <a:pt x="-248" y="167481"/>
                  <a:pt x="-1091" y="161776"/>
                  <a:pt x="1389" y="157163"/>
                </a:cubicBezTo>
                <a:lnTo>
                  <a:pt x="19050" y="123825"/>
                </a:lnTo>
                <a:cubicBezTo>
                  <a:pt x="7094" y="109240"/>
                  <a:pt x="0" y="91083"/>
                  <a:pt x="0" y="71438"/>
                </a:cubicBezTo>
                <a:cubicBezTo>
                  <a:pt x="0" y="23217"/>
                  <a:pt x="42664" y="-15875"/>
                  <a:pt x="95250" y="-15875"/>
                </a:cubicBezTo>
                <a:cubicBezTo>
                  <a:pt x="147836" y="-15875"/>
                  <a:pt x="190500" y="23217"/>
                  <a:pt x="190500" y="71438"/>
                </a:cubicBezTo>
                <a:close/>
                <a:moveTo>
                  <a:pt x="190500" y="254000"/>
                </a:moveTo>
                <a:cubicBezTo>
                  <a:pt x="143818" y="254000"/>
                  <a:pt x="104973" y="223193"/>
                  <a:pt x="96837" y="182563"/>
                </a:cubicBezTo>
                <a:cubicBezTo>
                  <a:pt x="156369" y="181818"/>
                  <a:pt x="208111" y="139452"/>
                  <a:pt x="213816" y="82004"/>
                </a:cubicBezTo>
                <a:cubicBezTo>
                  <a:pt x="255141" y="91529"/>
                  <a:pt x="285750" y="125809"/>
                  <a:pt x="285750" y="166688"/>
                </a:cubicBezTo>
                <a:cubicBezTo>
                  <a:pt x="285750" y="186333"/>
                  <a:pt x="278656" y="204490"/>
                  <a:pt x="266700" y="219075"/>
                </a:cubicBezTo>
                <a:lnTo>
                  <a:pt x="284361" y="252412"/>
                </a:lnTo>
                <a:cubicBezTo>
                  <a:pt x="286792" y="257026"/>
                  <a:pt x="285948" y="262682"/>
                  <a:pt x="282277" y="266402"/>
                </a:cubicBezTo>
                <a:cubicBezTo>
                  <a:pt x="278606" y="270123"/>
                  <a:pt x="272901" y="270966"/>
                  <a:pt x="268287" y="268486"/>
                </a:cubicBezTo>
                <a:lnTo>
                  <a:pt x="227806" y="247055"/>
                </a:lnTo>
                <a:cubicBezTo>
                  <a:pt x="216346" y="251520"/>
                  <a:pt x="203746" y="254000"/>
                  <a:pt x="190500" y="25400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2" name="Text 20"/>
          <p:cNvSpPr/>
          <p:nvPr/>
        </p:nvSpPr>
        <p:spPr>
          <a:xfrm>
            <a:off x="11768534" y="2851150"/>
            <a:ext cx="2425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Прислів'я та приказки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006534" y="34861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Передають народну мудрість, моральні цінності, вчать життєвих уроків.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1158934" y="44513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"Не кажи: Не вмію! Кажи: Навчуся!"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08000" y="53403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08000" y="53403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7" name="Shape 25"/>
          <p:cNvSpPr/>
          <p:nvPr/>
        </p:nvSpPr>
        <p:spPr>
          <a:xfrm>
            <a:off x="904875" y="574675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190500" y="254000"/>
                </a:moveTo>
                <a:lnTo>
                  <a:pt x="47625" y="254000"/>
                </a:lnTo>
                <a:cubicBezTo>
                  <a:pt x="21332" y="254000"/>
                  <a:pt x="0" y="232668"/>
                  <a:pt x="0" y="206375"/>
                </a:cubicBezTo>
                <a:lnTo>
                  <a:pt x="0" y="47625"/>
                </a:lnTo>
                <a:cubicBezTo>
                  <a:pt x="0" y="21332"/>
                  <a:pt x="21332" y="0"/>
                  <a:pt x="47625" y="0"/>
                </a:cubicBezTo>
                <a:lnTo>
                  <a:pt x="198438" y="0"/>
                </a:lnTo>
                <a:cubicBezTo>
                  <a:pt x="211584" y="0"/>
                  <a:pt x="222250" y="10666"/>
                  <a:pt x="222250" y="23812"/>
                </a:cubicBezTo>
                <a:lnTo>
                  <a:pt x="222250" y="166688"/>
                </a:lnTo>
                <a:cubicBezTo>
                  <a:pt x="222250" y="177056"/>
                  <a:pt x="215602" y="185886"/>
                  <a:pt x="206375" y="189161"/>
                </a:cubicBezTo>
                <a:lnTo>
                  <a:pt x="206375" y="222250"/>
                </a:lnTo>
                <a:cubicBezTo>
                  <a:pt x="215156" y="222250"/>
                  <a:pt x="222250" y="229344"/>
                  <a:pt x="222250" y="238125"/>
                </a:cubicBezTo>
                <a:cubicBezTo>
                  <a:pt x="222250" y="246906"/>
                  <a:pt x="215156" y="254000"/>
                  <a:pt x="206375" y="254000"/>
                </a:cubicBezTo>
                <a:lnTo>
                  <a:pt x="190500" y="254000"/>
                </a:lnTo>
                <a:close/>
                <a:moveTo>
                  <a:pt x="47625" y="190500"/>
                </a:moveTo>
                <a:cubicBezTo>
                  <a:pt x="38844" y="190500"/>
                  <a:pt x="31750" y="197594"/>
                  <a:pt x="31750" y="206375"/>
                </a:cubicBezTo>
                <a:cubicBezTo>
                  <a:pt x="31750" y="215156"/>
                  <a:pt x="38844" y="222250"/>
                  <a:pt x="47625" y="222250"/>
                </a:cubicBezTo>
                <a:lnTo>
                  <a:pt x="174625" y="222250"/>
                </a:lnTo>
                <a:lnTo>
                  <a:pt x="174625" y="190500"/>
                </a:lnTo>
                <a:lnTo>
                  <a:pt x="47625" y="190500"/>
                </a:lnTo>
                <a:close/>
                <a:moveTo>
                  <a:pt x="63500" y="75406"/>
                </a:moveTo>
                <a:cubicBezTo>
                  <a:pt x="63500" y="82004"/>
                  <a:pt x="68808" y="87313"/>
                  <a:pt x="75406" y="87313"/>
                </a:cubicBezTo>
                <a:lnTo>
                  <a:pt x="162719" y="87313"/>
                </a:lnTo>
                <a:cubicBezTo>
                  <a:pt x="169317" y="87313"/>
                  <a:pt x="174625" y="82004"/>
                  <a:pt x="174625" y="75406"/>
                </a:cubicBezTo>
                <a:cubicBezTo>
                  <a:pt x="174625" y="68808"/>
                  <a:pt x="169317" y="63500"/>
                  <a:pt x="162719" y="63500"/>
                </a:cubicBezTo>
                <a:lnTo>
                  <a:pt x="75406" y="63500"/>
                </a:lnTo>
                <a:cubicBezTo>
                  <a:pt x="68808" y="63500"/>
                  <a:pt x="63500" y="68808"/>
                  <a:pt x="63500" y="75406"/>
                </a:cubicBezTo>
                <a:close/>
                <a:moveTo>
                  <a:pt x="75406" y="111125"/>
                </a:moveTo>
                <a:cubicBezTo>
                  <a:pt x="68808" y="111125"/>
                  <a:pt x="63500" y="116433"/>
                  <a:pt x="63500" y="123031"/>
                </a:cubicBezTo>
                <a:cubicBezTo>
                  <a:pt x="63500" y="129629"/>
                  <a:pt x="68808" y="134938"/>
                  <a:pt x="75406" y="134938"/>
                </a:cubicBezTo>
                <a:lnTo>
                  <a:pt x="162719" y="134938"/>
                </a:lnTo>
                <a:cubicBezTo>
                  <a:pt x="169317" y="134938"/>
                  <a:pt x="174625" y="129629"/>
                  <a:pt x="174625" y="123031"/>
                </a:cubicBezTo>
                <a:cubicBezTo>
                  <a:pt x="174625" y="116433"/>
                  <a:pt x="169317" y="111125"/>
                  <a:pt x="162719" y="111125"/>
                </a:cubicBezTo>
                <a:lnTo>
                  <a:pt x="75406" y="111125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8" name="Text 26"/>
          <p:cNvSpPr/>
          <p:nvPr/>
        </p:nvSpPr>
        <p:spPr>
          <a:xfrm>
            <a:off x="1473200" y="5695950"/>
            <a:ext cx="1930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Народні пісеньки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11200" y="63309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Утішки, пестушки, забавлянки. Навчають чіткій вимові, інтонаційній виразності.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863600" y="72961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"Куй, куй чобіток..."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655667" y="53403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5655667" y="53403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3" name="Shape 31"/>
          <p:cNvSpPr/>
          <p:nvPr/>
        </p:nvSpPr>
        <p:spPr>
          <a:xfrm>
            <a:off x="6052542" y="574675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127248" y="-15875"/>
                </a:moveTo>
                <a:cubicBezTo>
                  <a:pt x="142581" y="-15875"/>
                  <a:pt x="155029" y="-3427"/>
                  <a:pt x="155029" y="11906"/>
                </a:cubicBezTo>
                <a:cubicBezTo>
                  <a:pt x="155029" y="27239"/>
                  <a:pt x="142581" y="39688"/>
                  <a:pt x="127248" y="39688"/>
                </a:cubicBezTo>
                <a:cubicBezTo>
                  <a:pt x="111915" y="39688"/>
                  <a:pt x="99467" y="27239"/>
                  <a:pt x="99467" y="11906"/>
                </a:cubicBezTo>
                <a:cubicBezTo>
                  <a:pt x="99467" y="-3427"/>
                  <a:pt x="111915" y="-15875"/>
                  <a:pt x="127248" y="-15875"/>
                </a:cubicBezTo>
                <a:close/>
                <a:moveTo>
                  <a:pt x="61317" y="87313"/>
                </a:moveTo>
                <a:cubicBezTo>
                  <a:pt x="59680" y="87313"/>
                  <a:pt x="58241" y="88305"/>
                  <a:pt x="57646" y="89793"/>
                </a:cubicBezTo>
                <a:lnTo>
                  <a:pt x="46732" y="117029"/>
                </a:lnTo>
                <a:cubicBezTo>
                  <a:pt x="43458" y="125164"/>
                  <a:pt x="34230" y="129133"/>
                  <a:pt x="26095" y="125859"/>
                </a:cubicBezTo>
                <a:cubicBezTo>
                  <a:pt x="17959" y="122585"/>
                  <a:pt x="13990" y="113357"/>
                  <a:pt x="17264" y="105221"/>
                </a:cubicBezTo>
                <a:lnTo>
                  <a:pt x="28129" y="77986"/>
                </a:lnTo>
                <a:cubicBezTo>
                  <a:pt x="33586" y="64443"/>
                  <a:pt x="46682" y="55563"/>
                  <a:pt x="61317" y="55563"/>
                </a:cubicBezTo>
                <a:lnTo>
                  <a:pt x="109587" y="55563"/>
                </a:lnTo>
                <a:cubicBezTo>
                  <a:pt x="123726" y="55563"/>
                  <a:pt x="136773" y="63054"/>
                  <a:pt x="143867" y="75257"/>
                </a:cubicBezTo>
                <a:lnTo>
                  <a:pt x="160139" y="103188"/>
                </a:lnTo>
                <a:lnTo>
                  <a:pt x="190698" y="103188"/>
                </a:lnTo>
                <a:cubicBezTo>
                  <a:pt x="199479" y="103188"/>
                  <a:pt x="206573" y="110282"/>
                  <a:pt x="206573" y="119063"/>
                </a:cubicBezTo>
                <a:cubicBezTo>
                  <a:pt x="206573" y="127843"/>
                  <a:pt x="199479" y="134938"/>
                  <a:pt x="190698" y="134938"/>
                </a:cubicBezTo>
                <a:lnTo>
                  <a:pt x="160139" y="134938"/>
                </a:lnTo>
                <a:cubicBezTo>
                  <a:pt x="148828" y="134938"/>
                  <a:pt x="138410" y="128935"/>
                  <a:pt x="132705" y="119162"/>
                </a:cubicBezTo>
                <a:lnTo>
                  <a:pt x="127744" y="110679"/>
                </a:lnTo>
                <a:lnTo>
                  <a:pt x="117475" y="145604"/>
                </a:lnTo>
                <a:lnTo>
                  <a:pt x="154880" y="156815"/>
                </a:lnTo>
                <a:cubicBezTo>
                  <a:pt x="168622" y="160933"/>
                  <a:pt x="175617" y="176163"/>
                  <a:pt x="169813" y="189309"/>
                </a:cubicBezTo>
                <a:lnTo>
                  <a:pt x="141734" y="252512"/>
                </a:lnTo>
                <a:cubicBezTo>
                  <a:pt x="138162" y="260548"/>
                  <a:pt x="128786" y="264120"/>
                  <a:pt x="120799" y="260548"/>
                </a:cubicBezTo>
                <a:cubicBezTo>
                  <a:pt x="112812" y="256977"/>
                  <a:pt x="109190" y="247600"/>
                  <a:pt x="112762" y="239613"/>
                </a:cubicBezTo>
                <a:lnTo>
                  <a:pt x="137170" y="184646"/>
                </a:lnTo>
                <a:lnTo>
                  <a:pt x="89595" y="170359"/>
                </a:lnTo>
                <a:cubicBezTo>
                  <a:pt x="73372" y="165497"/>
                  <a:pt x="63798" y="148679"/>
                  <a:pt x="67915" y="132259"/>
                </a:cubicBezTo>
                <a:lnTo>
                  <a:pt x="79177" y="87313"/>
                </a:lnTo>
                <a:lnTo>
                  <a:pt x="61367" y="87313"/>
                </a:lnTo>
                <a:close/>
                <a:moveTo>
                  <a:pt x="57348" y="177105"/>
                </a:moveTo>
                <a:cubicBezTo>
                  <a:pt x="63946" y="184497"/>
                  <a:pt x="72579" y="190153"/>
                  <a:pt x="82748" y="193179"/>
                </a:cubicBezTo>
                <a:lnTo>
                  <a:pt x="85080" y="193873"/>
                </a:lnTo>
                <a:lnTo>
                  <a:pt x="81657" y="203448"/>
                </a:lnTo>
                <a:cubicBezTo>
                  <a:pt x="78780" y="211534"/>
                  <a:pt x="73720" y="218728"/>
                  <a:pt x="67121" y="224185"/>
                </a:cubicBezTo>
                <a:lnTo>
                  <a:pt x="26243" y="257870"/>
                </a:lnTo>
                <a:cubicBezTo>
                  <a:pt x="19496" y="263426"/>
                  <a:pt x="9475" y="262483"/>
                  <a:pt x="3919" y="255736"/>
                </a:cubicBezTo>
                <a:cubicBezTo>
                  <a:pt x="-1637" y="248989"/>
                  <a:pt x="-695" y="238968"/>
                  <a:pt x="6052" y="233412"/>
                </a:cubicBezTo>
                <a:lnTo>
                  <a:pt x="46930" y="199727"/>
                </a:lnTo>
                <a:cubicBezTo>
                  <a:pt x="49163" y="197892"/>
                  <a:pt x="50800" y="195511"/>
                  <a:pt x="51792" y="192832"/>
                </a:cubicBezTo>
                <a:lnTo>
                  <a:pt x="57348" y="177105"/>
                </a:ln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4" name="Text 32"/>
          <p:cNvSpPr/>
          <p:nvPr/>
        </p:nvSpPr>
        <p:spPr>
          <a:xfrm>
            <a:off x="6620867" y="5695950"/>
            <a:ext cx="1447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Народні ігри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858867" y="63309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Подолянка, Грушка, Зайчик. Розвивають рухові навички, координацію, соціальні вміння.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011267" y="72961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Хороводи, забави, рухливі ігри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803334" y="5340350"/>
            <a:ext cx="4940300" cy="2616200"/>
          </a:xfrm>
          <a:custGeom>
            <a:avLst/>
            <a:gdLst/>
            <a:ahLst/>
            <a:cxnLst/>
            <a:rect l="l" t="t" r="r" b="b"/>
            <a:pathLst>
              <a:path w="4940300" h="26162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2463806"/>
                </a:lnTo>
                <a:cubicBezTo>
                  <a:pt x="4940300" y="2547971"/>
                  <a:pt x="4872071" y="2616200"/>
                  <a:pt x="4787906" y="2616200"/>
                </a:cubicBezTo>
                <a:lnTo>
                  <a:pt x="152394" y="2616200"/>
                </a:lnTo>
                <a:cubicBezTo>
                  <a:pt x="68229" y="2616200"/>
                  <a:pt x="0" y="2547971"/>
                  <a:pt x="0" y="2463806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10803334" y="53403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9" name="Shape 37"/>
          <p:cNvSpPr/>
          <p:nvPr/>
        </p:nvSpPr>
        <p:spPr>
          <a:xfrm>
            <a:off x="11184334" y="57467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2693" y="113357"/>
                </a:moveTo>
                <a:cubicBezTo>
                  <a:pt x="39291" y="67221"/>
                  <a:pt x="79028" y="31750"/>
                  <a:pt x="127000" y="31750"/>
                </a:cubicBezTo>
                <a:cubicBezTo>
                  <a:pt x="153293" y="31750"/>
                  <a:pt x="177105" y="42416"/>
                  <a:pt x="194370" y="59630"/>
                </a:cubicBezTo>
                <a:cubicBezTo>
                  <a:pt x="194469" y="59730"/>
                  <a:pt x="194568" y="59829"/>
                  <a:pt x="194667" y="59928"/>
                </a:cubicBezTo>
                <a:lnTo>
                  <a:pt x="198438" y="63500"/>
                </a:lnTo>
                <a:lnTo>
                  <a:pt x="174675" y="63500"/>
                </a:lnTo>
                <a:cubicBezTo>
                  <a:pt x="165894" y="63500"/>
                  <a:pt x="158800" y="70594"/>
                  <a:pt x="158800" y="79375"/>
                </a:cubicBezTo>
                <a:cubicBezTo>
                  <a:pt x="158800" y="88156"/>
                  <a:pt x="165894" y="95250"/>
                  <a:pt x="174675" y="95250"/>
                </a:cubicBezTo>
                <a:lnTo>
                  <a:pt x="238175" y="95250"/>
                </a:lnTo>
                <a:cubicBezTo>
                  <a:pt x="246955" y="95250"/>
                  <a:pt x="254050" y="88156"/>
                  <a:pt x="254050" y="79375"/>
                </a:cubicBezTo>
                <a:lnTo>
                  <a:pt x="254050" y="15875"/>
                </a:lnTo>
                <a:cubicBezTo>
                  <a:pt x="254050" y="7094"/>
                  <a:pt x="246955" y="0"/>
                  <a:pt x="238175" y="0"/>
                </a:cubicBezTo>
                <a:cubicBezTo>
                  <a:pt x="229394" y="0"/>
                  <a:pt x="222300" y="7094"/>
                  <a:pt x="222300" y="15875"/>
                </a:cubicBezTo>
                <a:lnTo>
                  <a:pt x="222300" y="42366"/>
                </a:lnTo>
                <a:lnTo>
                  <a:pt x="216694" y="37058"/>
                </a:lnTo>
                <a:cubicBezTo>
                  <a:pt x="193725" y="14188"/>
                  <a:pt x="161975" y="0"/>
                  <a:pt x="127000" y="0"/>
                </a:cubicBezTo>
                <a:cubicBezTo>
                  <a:pt x="63004" y="0"/>
                  <a:pt x="10071" y="47327"/>
                  <a:pt x="1290" y="108893"/>
                </a:cubicBezTo>
                <a:cubicBezTo>
                  <a:pt x="50" y="117574"/>
                  <a:pt x="6052" y="125611"/>
                  <a:pt x="14734" y="126851"/>
                </a:cubicBezTo>
                <a:cubicBezTo>
                  <a:pt x="23416" y="128091"/>
                  <a:pt x="31452" y="122039"/>
                  <a:pt x="32693" y="113407"/>
                </a:cubicBezTo>
                <a:close/>
                <a:moveTo>
                  <a:pt x="252710" y="145107"/>
                </a:moveTo>
                <a:cubicBezTo>
                  <a:pt x="253950" y="136426"/>
                  <a:pt x="247898" y="128389"/>
                  <a:pt x="239266" y="127149"/>
                </a:cubicBezTo>
                <a:cubicBezTo>
                  <a:pt x="230634" y="125909"/>
                  <a:pt x="222548" y="131961"/>
                  <a:pt x="221307" y="140593"/>
                </a:cubicBezTo>
                <a:cubicBezTo>
                  <a:pt x="214709" y="186730"/>
                  <a:pt x="174972" y="222200"/>
                  <a:pt x="127000" y="222200"/>
                </a:cubicBezTo>
                <a:cubicBezTo>
                  <a:pt x="100707" y="222200"/>
                  <a:pt x="76895" y="211534"/>
                  <a:pt x="59630" y="194320"/>
                </a:cubicBezTo>
                <a:cubicBezTo>
                  <a:pt x="59531" y="194221"/>
                  <a:pt x="59432" y="194121"/>
                  <a:pt x="59333" y="194022"/>
                </a:cubicBezTo>
                <a:lnTo>
                  <a:pt x="55562" y="190450"/>
                </a:lnTo>
                <a:lnTo>
                  <a:pt x="79325" y="190450"/>
                </a:lnTo>
                <a:cubicBezTo>
                  <a:pt x="88106" y="190450"/>
                  <a:pt x="95200" y="183356"/>
                  <a:pt x="95200" y="174575"/>
                </a:cubicBezTo>
                <a:cubicBezTo>
                  <a:pt x="95200" y="165795"/>
                  <a:pt x="88106" y="158700"/>
                  <a:pt x="79325" y="158700"/>
                </a:cubicBezTo>
                <a:lnTo>
                  <a:pt x="15875" y="158750"/>
                </a:lnTo>
                <a:cubicBezTo>
                  <a:pt x="11658" y="158750"/>
                  <a:pt x="7590" y="160437"/>
                  <a:pt x="4614" y="163463"/>
                </a:cubicBezTo>
                <a:cubicBezTo>
                  <a:pt x="1637" y="166489"/>
                  <a:pt x="-50" y="170507"/>
                  <a:pt x="0" y="174774"/>
                </a:cubicBezTo>
                <a:lnTo>
                  <a:pt x="496" y="237778"/>
                </a:lnTo>
                <a:cubicBezTo>
                  <a:pt x="546" y="246559"/>
                  <a:pt x="7739" y="253603"/>
                  <a:pt x="16520" y="253504"/>
                </a:cubicBezTo>
                <a:cubicBezTo>
                  <a:pt x="25301" y="253405"/>
                  <a:pt x="32345" y="246261"/>
                  <a:pt x="32246" y="237480"/>
                </a:cubicBezTo>
                <a:lnTo>
                  <a:pt x="32048" y="211931"/>
                </a:lnTo>
                <a:lnTo>
                  <a:pt x="37356" y="216942"/>
                </a:lnTo>
                <a:cubicBezTo>
                  <a:pt x="60325" y="239812"/>
                  <a:pt x="92025" y="254000"/>
                  <a:pt x="127000" y="254000"/>
                </a:cubicBezTo>
                <a:cubicBezTo>
                  <a:pt x="190996" y="254000"/>
                  <a:pt x="243929" y="206673"/>
                  <a:pt x="252710" y="145107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40" name="Text 38"/>
          <p:cNvSpPr/>
          <p:nvPr/>
        </p:nvSpPr>
        <p:spPr>
          <a:xfrm>
            <a:off x="11768534" y="5695950"/>
            <a:ext cx="1384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Скоромовки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1006534" y="6330950"/>
            <a:ext cx="4635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Вправи для вироблення дикції, чіткої вимови, розвитку мовного апарату.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1158934" y="7296150"/>
            <a:ext cx="433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"Бабин біб розцвів у дощ..."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33400" y="8159750"/>
            <a:ext cx="50800" cy="774700"/>
          </a:xfrm>
          <a:custGeom>
            <a:avLst/>
            <a:gdLst/>
            <a:ahLst/>
            <a:cxnLst/>
            <a:rect l="l" t="t" r="r" b="b"/>
            <a:pathLst>
              <a:path w="50800" h="774700">
                <a:moveTo>
                  <a:pt x="50800" y="0"/>
                </a:moveTo>
                <a:lnTo>
                  <a:pt x="50800" y="0"/>
                </a:lnTo>
                <a:lnTo>
                  <a:pt x="50800" y="774700"/>
                </a:lnTo>
                <a:lnTo>
                  <a:pt x="50800" y="774700"/>
                </a:lnTo>
                <a:cubicBezTo>
                  <a:pt x="22763" y="774700"/>
                  <a:pt x="0" y="751937"/>
                  <a:pt x="0" y="7239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4" name="Shape 42"/>
          <p:cNvSpPr/>
          <p:nvPr/>
        </p:nvSpPr>
        <p:spPr>
          <a:xfrm>
            <a:off x="793750" y="84264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5" name="Text 43"/>
          <p:cNvSpPr/>
          <p:nvPr/>
        </p:nvSpPr>
        <p:spPr>
          <a:xfrm>
            <a:off x="1155700" y="8362950"/>
            <a:ext cx="145034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Кожен жанр виконує свою унікальну функцію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у всебічному розвитку дитини, формуючи мовленнєві, пізнавальні, емоційні та соціальні навички.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6675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" name="Shape 1"/>
          <p:cNvSpPr/>
          <p:nvPr/>
        </p:nvSpPr>
        <p:spPr>
          <a:xfrm>
            <a:off x="762000" y="9207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23" y="0"/>
                  <a:pt x="0" y="68223"/>
                  <a:pt x="0" y="152400"/>
                </a:cubicBezTo>
                <a:cubicBezTo>
                  <a:pt x="0" y="236577"/>
                  <a:pt x="68223" y="304800"/>
                  <a:pt x="152400" y="304800"/>
                </a:cubicBezTo>
                <a:cubicBezTo>
                  <a:pt x="193358" y="304800"/>
                  <a:pt x="230565" y="288608"/>
                  <a:pt x="257949" y="262295"/>
                </a:cubicBezTo>
                <a:cubicBezTo>
                  <a:pt x="262295" y="258128"/>
                  <a:pt x="263545" y="251639"/>
                  <a:pt x="261104" y="246162"/>
                </a:cubicBezTo>
                <a:cubicBezTo>
                  <a:pt x="258663" y="240685"/>
                  <a:pt x="252948" y="237292"/>
                  <a:pt x="246936" y="237768"/>
                </a:cubicBezTo>
                <a:cubicBezTo>
                  <a:pt x="244019" y="238006"/>
                  <a:pt x="241102" y="238125"/>
                  <a:pt x="238125" y="238125"/>
                </a:cubicBezTo>
                <a:cubicBezTo>
                  <a:pt x="177641" y="238125"/>
                  <a:pt x="128588" y="189071"/>
                  <a:pt x="128588" y="128588"/>
                </a:cubicBezTo>
                <a:cubicBezTo>
                  <a:pt x="128588" y="85665"/>
                  <a:pt x="153293" y="48458"/>
                  <a:pt x="189369" y="30480"/>
                </a:cubicBezTo>
                <a:cubicBezTo>
                  <a:pt x="194786" y="27801"/>
                  <a:pt x="197882" y="21967"/>
                  <a:pt x="197168" y="15954"/>
                </a:cubicBezTo>
                <a:cubicBezTo>
                  <a:pt x="196453" y="9942"/>
                  <a:pt x="192048" y="5060"/>
                  <a:pt x="186154" y="3750"/>
                </a:cubicBezTo>
                <a:cubicBezTo>
                  <a:pt x="175260" y="1310"/>
                  <a:pt x="163949" y="0"/>
                  <a:pt x="152400" y="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524000" y="317500"/>
            <a:ext cx="3098800" cy="81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Колискові пісні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524000" y="1130300"/>
            <a:ext cx="2997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4682B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Перші звуки рідної мови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524000" y="15875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841500"/>
            <a:ext cx="8940800" cy="3581400"/>
          </a:xfrm>
          <a:custGeom>
            <a:avLst/>
            <a:gdLst/>
            <a:ahLst/>
            <a:cxnLst/>
            <a:rect l="l" t="t" r="r" b="b"/>
            <a:pathLst>
              <a:path w="8940800" h="3581400">
                <a:moveTo>
                  <a:pt x="50800" y="0"/>
                </a:moveTo>
                <a:lnTo>
                  <a:pt x="8737591" y="0"/>
                </a:lnTo>
                <a:cubicBezTo>
                  <a:pt x="8849820" y="0"/>
                  <a:pt x="8940800" y="90980"/>
                  <a:pt x="8940800" y="203209"/>
                </a:cubicBezTo>
                <a:lnTo>
                  <a:pt x="8940800" y="3378191"/>
                </a:lnTo>
                <a:cubicBezTo>
                  <a:pt x="8940800" y="3490420"/>
                  <a:pt x="8849820" y="3581400"/>
                  <a:pt x="8737591" y="3581400"/>
                </a:cubicBezTo>
                <a:lnTo>
                  <a:pt x="50800" y="3581400"/>
                </a:lnTo>
                <a:cubicBezTo>
                  <a:pt x="22763" y="3581400"/>
                  <a:pt x="0" y="3558637"/>
                  <a:pt x="0" y="3530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33400" y="1841500"/>
            <a:ext cx="50800" cy="3581400"/>
          </a:xfrm>
          <a:custGeom>
            <a:avLst/>
            <a:gdLst/>
            <a:ahLst/>
            <a:cxnLst/>
            <a:rect l="l" t="t" r="r" b="b"/>
            <a:pathLst>
              <a:path w="50800" h="3581400">
                <a:moveTo>
                  <a:pt x="50800" y="0"/>
                </a:moveTo>
                <a:lnTo>
                  <a:pt x="50800" y="0"/>
                </a:lnTo>
                <a:lnTo>
                  <a:pt x="50800" y="3581400"/>
                </a:lnTo>
                <a:lnTo>
                  <a:pt x="50800" y="3581400"/>
                </a:lnTo>
                <a:cubicBezTo>
                  <a:pt x="22763" y="3581400"/>
                  <a:pt x="0" y="3558637"/>
                  <a:pt x="0" y="3530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9" name="Shape 7"/>
          <p:cNvSpPr/>
          <p:nvPr/>
        </p:nvSpPr>
        <p:spPr>
          <a:xfrm>
            <a:off x="850900" y="2146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1438" y="33338"/>
                </a:moveTo>
                <a:cubicBezTo>
                  <a:pt x="71438" y="14942"/>
                  <a:pt x="86380" y="0"/>
                  <a:pt x="104775" y="0"/>
                </a:cubicBezTo>
                <a:lnTo>
                  <a:pt x="119062" y="0"/>
                </a:lnTo>
                <a:cubicBezTo>
                  <a:pt x="129600" y="0"/>
                  <a:pt x="138113" y="8513"/>
                  <a:pt x="138113" y="19050"/>
                </a:cubicBezTo>
                <a:lnTo>
                  <a:pt x="138113" y="285750"/>
                </a:lnTo>
                <a:cubicBezTo>
                  <a:pt x="138113" y="296287"/>
                  <a:pt x="129600" y="304800"/>
                  <a:pt x="119062" y="304800"/>
                </a:cubicBezTo>
                <a:lnTo>
                  <a:pt x="100013" y="304800"/>
                </a:lnTo>
                <a:cubicBezTo>
                  <a:pt x="82272" y="304800"/>
                  <a:pt x="67330" y="292656"/>
                  <a:pt x="63103" y="276225"/>
                </a:cubicBezTo>
                <a:cubicBezTo>
                  <a:pt x="62686" y="276225"/>
                  <a:pt x="62329" y="276225"/>
                  <a:pt x="61912" y="276225"/>
                </a:cubicBezTo>
                <a:cubicBezTo>
                  <a:pt x="35600" y="276225"/>
                  <a:pt x="14288" y="254913"/>
                  <a:pt x="14288" y="228600"/>
                </a:cubicBezTo>
                <a:cubicBezTo>
                  <a:pt x="14288" y="217884"/>
                  <a:pt x="17859" y="208002"/>
                  <a:pt x="23813" y="200025"/>
                </a:cubicBezTo>
                <a:cubicBezTo>
                  <a:pt x="12263" y="191333"/>
                  <a:pt x="4763" y="177522"/>
                  <a:pt x="4763" y="161925"/>
                </a:cubicBezTo>
                <a:cubicBezTo>
                  <a:pt x="4763" y="143530"/>
                  <a:pt x="15240" y="127516"/>
                  <a:pt x="30480" y="119598"/>
                </a:cubicBezTo>
                <a:cubicBezTo>
                  <a:pt x="26253" y="112455"/>
                  <a:pt x="23813" y="104120"/>
                  <a:pt x="23813" y="95250"/>
                </a:cubicBezTo>
                <a:cubicBezTo>
                  <a:pt x="23813" y="68937"/>
                  <a:pt x="45125" y="47625"/>
                  <a:pt x="71438" y="47625"/>
                </a:cubicBezTo>
                <a:lnTo>
                  <a:pt x="71438" y="33338"/>
                </a:lnTo>
                <a:close/>
                <a:moveTo>
                  <a:pt x="233363" y="33338"/>
                </a:moveTo>
                <a:lnTo>
                  <a:pt x="233363" y="47625"/>
                </a:lnTo>
                <a:cubicBezTo>
                  <a:pt x="259675" y="47625"/>
                  <a:pt x="280987" y="68937"/>
                  <a:pt x="280987" y="95250"/>
                </a:cubicBezTo>
                <a:cubicBezTo>
                  <a:pt x="280987" y="104180"/>
                  <a:pt x="278547" y="112514"/>
                  <a:pt x="274320" y="119598"/>
                </a:cubicBezTo>
                <a:cubicBezTo>
                  <a:pt x="289620" y="127516"/>
                  <a:pt x="300038" y="143470"/>
                  <a:pt x="300038" y="161925"/>
                </a:cubicBezTo>
                <a:cubicBezTo>
                  <a:pt x="300038" y="177522"/>
                  <a:pt x="292537" y="191333"/>
                  <a:pt x="280987" y="200025"/>
                </a:cubicBezTo>
                <a:cubicBezTo>
                  <a:pt x="286941" y="208002"/>
                  <a:pt x="290513" y="217884"/>
                  <a:pt x="290513" y="228600"/>
                </a:cubicBezTo>
                <a:cubicBezTo>
                  <a:pt x="290513" y="254913"/>
                  <a:pt x="269200" y="276225"/>
                  <a:pt x="242888" y="276225"/>
                </a:cubicBezTo>
                <a:cubicBezTo>
                  <a:pt x="242471" y="276225"/>
                  <a:pt x="242114" y="276225"/>
                  <a:pt x="241697" y="276225"/>
                </a:cubicBezTo>
                <a:cubicBezTo>
                  <a:pt x="237470" y="292656"/>
                  <a:pt x="222528" y="304800"/>
                  <a:pt x="204787" y="304800"/>
                </a:cubicBezTo>
                <a:lnTo>
                  <a:pt x="185738" y="304800"/>
                </a:lnTo>
                <a:cubicBezTo>
                  <a:pt x="175200" y="304800"/>
                  <a:pt x="166688" y="296287"/>
                  <a:pt x="166688" y="285750"/>
                </a:cubicBezTo>
                <a:lnTo>
                  <a:pt x="166688" y="19050"/>
                </a:lnTo>
                <a:cubicBezTo>
                  <a:pt x="166688" y="8513"/>
                  <a:pt x="175200" y="0"/>
                  <a:pt x="185738" y="0"/>
                </a:cubicBezTo>
                <a:lnTo>
                  <a:pt x="200025" y="0"/>
                </a:lnTo>
                <a:cubicBezTo>
                  <a:pt x="218420" y="0"/>
                  <a:pt x="233363" y="14942"/>
                  <a:pt x="233363" y="33338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0" name="Text 8"/>
          <p:cNvSpPr/>
          <p:nvPr/>
        </p:nvSpPr>
        <p:spPr>
          <a:xfrm>
            <a:off x="1193800" y="2095500"/>
            <a:ext cx="81788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4682B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Розвиток мовлення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12800" y="2654300"/>
            <a:ext cx="85090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Колискові пісні </a:t>
            </a: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збагачують лексичний багаж дітей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містять широке коло відомостей про навколишній світ. Особлива інтонаційна організація сприяє формуванню фонематичного сприймання.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003300" y="40005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172561" y="27821"/>
                </a:moveTo>
                <a:cubicBezTo>
                  <a:pt x="178237" y="31948"/>
                  <a:pt x="179507" y="39886"/>
                  <a:pt x="175379" y="45561"/>
                </a:cubicBezTo>
                <a:lnTo>
                  <a:pt x="73779" y="185261"/>
                </a:lnTo>
                <a:cubicBezTo>
                  <a:pt x="71596" y="188278"/>
                  <a:pt x="68223" y="190143"/>
                  <a:pt x="64492" y="190460"/>
                </a:cubicBezTo>
                <a:cubicBezTo>
                  <a:pt x="60762" y="190778"/>
                  <a:pt x="57150" y="189389"/>
                  <a:pt x="54531" y="186769"/>
                </a:cubicBezTo>
                <a:lnTo>
                  <a:pt x="3731" y="135969"/>
                </a:lnTo>
                <a:cubicBezTo>
                  <a:pt x="-1230" y="131008"/>
                  <a:pt x="-1230" y="122952"/>
                  <a:pt x="3731" y="117991"/>
                </a:cubicBezTo>
                <a:cubicBezTo>
                  <a:pt x="8692" y="113030"/>
                  <a:pt x="16748" y="113030"/>
                  <a:pt x="21709" y="117991"/>
                </a:cubicBezTo>
                <a:lnTo>
                  <a:pt x="61992" y="158274"/>
                </a:lnTo>
                <a:lnTo>
                  <a:pt x="154861" y="30599"/>
                </a:lnTo>
                <a:cubicBezTo>
                  <a:pt x="158988" y="24924"/>
                  <a:pt x="166926" y="23654"/>
                  <a:pt x="172601" y="27781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3" name="Text 11"/>
          <p:cNvSpPr/>
          <p:nvPr/>
        </p:nvSpPr>
        <p:spPr>
          <a:xfrm>
            <a:off x="1320800" y="3949700"/>
            <a:ext cx="356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Наспівне виділення голосних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280620" y="40005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172561" y="27821"/>
                </a:moveTo>
                <a:cubicBezTo>
                  <a:pt x="178237" y="31948"/>
                  <a:pt x="179507" y="39886"/>
                  <a:pt x="175379" y="45561"/>
                </a:cubicBezTo>
                <a:lnTo>
                  <a:pt x="73779" y="185261"/>
                </a:lnTo>
                <a:cubicBezTo>
                  <a:pt x="71596" y="188278"/>
                  <a:pt x="68223" y="190143"/>
                  <a:pt x="64492" y="190460"/>
                </a:cubicBezTo>
                <a:cubicBezTo>
                  <a:pt x="60762" y="190778"/>
                  <a:pt x="57150" y="189389"/>
                  <a:pt x="54531" y="186769"/>
                </a:cubicBezTo>
                <a:lnTo>
                  <a:pt x="3731" y="135969"/>
                </a:lnTo>
                <a:cubicBezTo>
                  <a:pt x="-1230" y="131008"/>
                  <a:pt x="-1230" y="122952"/>
                  <a:pt x="3731" y="117991"/>
                </a:cubicBezTo>
                <a:cubicBezTo>
                  <a:pt x="8692" y="113030"/>
                  <a:pt x="16748" y="113030"/>
                  <a:pt x="21709" y="117991"/>
                </a:cubicBezTo>
                <a:lnTo>
                  <a:pt x="61992" y="158274"/>
                </a:lnTo>
                <a:lnTo>
                  <a:pt x="154861" y="30599"/>
                </a:lnTo>
                <a:cubicBezTo>
                  <a:pt x="158988" y="24924"/>
                  <a:pt x="166926" y="23654"/>
                  <a:pt x="172601" y="27781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5" name="Text 13"/>
          <p:cNvSpPr/>
          <p:nvPr/>
        </p:nvSpPr>
        <p:spPr>
          <a:xfrm>
            <a:off x="5598120" y="3949700"/>
            <a:ext cx="356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Повільний темп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003300" y="47625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172561" y="27821"/>
                </a:moveTo>
                <a:cubicBezTo>
                  <a:pt x="178237" y="31948"/>
                  <a:pt x="179507" y="39886"/>
                  <a:pt x="175379" y="45561"/>
                </a:cubicBezTo>
                <a:lnTo>
                  <a:pt x="73779" y="185261"/>
                </a:lnTo>
                <a:cubicBezTo>
                  <a:pt x="71596" y="188278"/>
                  <a:pt x="68223" y="190143"/>
                  <a:pt x="64492" y="190460"/>
                </a:cubicBezTo>
                <a:cubicBezTo>
                  <a:pt x="60762" y="190778"/>
                  <a:pt x="57150" y="189389"/>
                  <a:pt x="54531" y="186769"/>
                </a:cubicBezTo>
                <a:lnTo>
                  <a:pt x="3731" y="135969"/>
                </a:lnTo>
                <a:cubicBezTo>
                  <a:pt x="-1230" y="131008"/>
                  <a:pt x="-1230" y="122952"/>
                  <a:pt x="3731" y="117991"/>
                </a:cubicBezTo>
                <a:cubicBezTo>
                  <a:pt x="8692" y="113030"/>
                  <a:pt x="16748" y="113030"/>
                  <a:pt x="21709" y="117991"/>
                </a:cubicBezTo>
                <a:lnTo>
                  <a:pt x="61992" y="158274"/>
                </a:lnTo>
                <a:lnTo>
                  <a:pt x="154861" y="30599"/>
                </a:lnTo>
                <a:cubicBezTo>
                  <a:pt x="158988" y="24924"/>
                  <a:pt x="166926" y="23654"/>
                  <a:pt x="172601" y="27781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7" name="Text 15"/>
          <p:cNvSpPr/>
          <p:nvPr/>
        </p:nvSpPr>
        <p:spPr>
          <a:xfrm>
            <a:off x="1320800" y="4711700"/>
            <a:ext cx="356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Повторювані фонеми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280620" y="47625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172561" y="27821"/>
                </a:moveTo>
                <a:cubicBezTo>
                  <a:pt x="178237" y="31948"/>
                  <a:pt x="179507" y="39886"/>
                  <a:pt x="175379" y="45561"/>
                </a:cubicBezTo>
                <a:lnTo>
                  <a:pt x="73779" y="185261"/>
                </a:lnTo>
                <a:cubicBezTo>
                  <a:pt x="71596" y="188278"/>
                  <a:pt x="68223" y="190143"/>
                  <a:pt x="64492" y="190460"/>
                </a:cubicBezTo>
                <a:cubicBezTo>
                  <a:pt x="60762" y="190778"/>
                  <a:pt x="57150" y="189389"/>
                  <a:pt x="54531" y="186769"/>
                </a:cubicBezTo>
                <a:lnTo>
                  <a:pt x="3731" y="135969"/>
                </a:lnTo>
                <a:cubicBezTo>
                  <a:pt x="-1230" y="131008"/>
                  <a:pt x="-1230" y="122952"/>
                  <a:pt x="3731" y="117991"/>
                </a:cubicBezTo>
                <a:cubicBezTo>
                  <a:pt x="8692" y="113030"/>
                  <a:pt x="16748" y="113030"/>
                  <a:pt x="21709" y="117991"/>
                </a:cubicBezTo>
                <a:lnTo>
                  <a:pt x="61992" y="158274"/>
                </a:lnTo>
                <a:lnTo>
                  <a:pt x="154861" y="30599"/>
                </a:lnTo>
                <a:cubicBezTo>
                  <a:pt x="158988" y="24924"/>
                  <a:pt x="166926" y="23654"/>
                  <a:pt x="172601" y="27781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19" name="Text 17"/>
          <p:cNvSpPr/>
          <p:nvPr/>
        </p:nvSpPr>
        <p:spPr>
          <a:xfrm>
            <a:off x="5598120" y="4711700"/>
            <a:ext cx="3568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Звуконаслідування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6400800"/>
            <a:ext cx="2857500" cy="2235200"/>
          </a:xfrm>
          <a:custGeom>
            <a:avLst/>
            <a:gdLst/>
            <a:ahLst/>
            <a:cxnLst/>
            <a:rect l="l" t="t" r="r" b="b"/>
            <a:pathLst>
              <a:path w="2857500" h="2235200">
                <a:moveTo>
                  <a:pt x="152396" y="0"/>
                </a:moveTo>
                <a:lnTo>
                  <a:pt x="2705104" y="0"/>
                </a:lnTo>
                <a:cubicBezTo>
                  <a:pt x="2789270" y="0"/>
                  <a:pt x="2857500" y="68230"/>
                  <a:pt x="2857500" y="152396"/>
                </a:cubicBezTo>
                <a:lnTo>
                  <a:pt x="2857500" y="2082804"/>
                </a:lnTo>
                <a:cubicBezTo>
                  <a:pt x="2857500" y="2166970"/>
                  <a:pt x="2789270" y="2235200"/>
                  <a:pt x="2705104" y="2235200"/>
                </a:cubicBezTo>
                <a:lnTo>
                  <a:pt x="152396" y="2235200"/>
                </a:lnTo>
                <a:cubicBezTo>
                  <a:pt x="68230" y="2235200"/>
                  <a:pt x="0" y="2166970"/>
                  <a:pt x="0" y="20828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873125" y="6781800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31750" y="47625"/>
                </a:moveTo>
                <a:cubicBezTo>
                  <a:pt x="58043" y="47625"/>
                  <a:pt x="79375" y="68957"/>
                  <a:pt x="79375" y="95250"/>
                </a:cubicBezTo>
                <a:lnTo>
                  <a:pt x="79375" y="137815"/>
                </a:lnTo>
                <a:cubicBezTo>
                  <a:pt x="94109" y="115639"/>
                  <a:pt x="117971" y="100013"/>
                  <a:pt x="145554" y="96143"/>
                </a:cubicBezTo>
                <a:cubicBezTo>
                  <a:pt x="158254" y="125909"/>
                  <a:pt x="187821" y="146794"/>
                  <a:pt x="222250" y="146794"/>
                </a:cubicBezTo>
                <a:cubicBezTo>
                  <a:pt x="227657" y="146794"/>
                  <a:pt x="232966" y="146248"/>
                  <a:pt x="238125" y="145256"/>
                </a:cubicBezTo>
                <a:lnTo>
                  <a:pt x="238125" y="238125"/>
                </a:lnTo>
                <a:cubicBezTo>
                  <a:pt x="238125" y="246906"/>
                  <a:pt x="231031" y="254000"/>
                  <a:pt x="222250" y="254000"/>
                </a:cubicBezTo>
                <a:cubicBezTo>
                  <a:pt x="213469" y="254000"/>
                  <a:pt x="206375" y="246906"/>
                  <a:pt x="206375" y="238125"/>
                </a:cubicBezTo>
                <a:lnTo>
                  <a:pt x="206375" y="168275"/>
                </a:lnTo>
                <a:lnTo>
                  <a:pt x="138906" y="222250"/>
                </a:lnTo>
                <a:lnTo>
                  <a:pt x="166688" y="222250"/>
                </a:lnTo>
                <a:cubicBezTo>
                  <a:pt x="175468" y="222250"/>
                  <a:pt x="182563" y="229344"/>
                  <a:pt x="182563" y="238125"/>
                </a:cubicBezTo>
                <a:cubicBezTo>
                  <a:pt x="182563" y="246906"/>
                  <a:pt x="175468" y="254000"/>
                  <a:pt x="166688" y="254000"/>
                </a:cubicBezTo>
                <a:lnTo>
                  <a:pt x="95250" y="254000"/>
                </a:lnTo>
                <a:cubicBezTo>
                  <a:pt x="68957" y="254000"/>
                  <a:pt x="47625" y="232668"/>
                  <a:pt x="47625" y="206375"/>
                </a:cubicBezTo>
                <a:lnTo>
                  <a:pt x="47625" y="95250"/>
                </a:lnTo>
                <a:cubicBezTo>
                  <a:pt x="47625" y="87015"/>
                  <a:pt x="41374" y="80268"/>
                  <a:pt x="33387" y="79474"/>
                </a:cubicBezTo>
                <a:lnTo>
                  <a:pt x="30113" y="79325"/>
                </a:lnTo>
                <a:cubicBezTo>
                  <a:pt x="22126" y="78482"/>
                  <a:pt x="15875" y="71735"/>
                  <a:pt x="15875" y="63500"/>
                </a:cubicBezTo>
                <a:cubicBezTo>
                  <a:pt x="15875" y="54719"/>
                  <a:pt x="22969" y="47625"/>
                  <a:pt x="31750" y="47625"/>
                </a:cubicBezTo>
                <a:close/>
                <a:moveTo>
                  <a:pt x="264815" y="1588"/>
                </a:moveTo>
                <a:cubicBezTo>
                  <a:pt x="269974" y="-2729"/>
                  <a:pt x="277813" y="943"/>
                  <a:pt x="277813" y="7689"/>
                </a:cubicBezTo>
                <a:lnTo>
                  <a:pt x="277813" y="63500"/>
                </a:lnTo>
                <a:cubicBezTo>
                  <a:pt x="277813" y="94208"/>
                  <a:pt x="252958" y="119063"/>
                  <a:pt x="222250" y="119063"/>
                </a:cubicBezTo>
                <a:cubicBezTo>
                  <a:pt x="191542" y="119063"/>
                  <a:pt x="166688" y="94208"/>
                  <a:pt x="166688" y="63500"/>
                </a:cubicBezTo>
                <a:lnTo>
                  <a:pt x="166688" y="7689"/>
                </a:lnTo>
                <a:cubicBezTo>
                  <a:pt x="166688" y="943"/>
                  <a:pt x="174526" y="-2729"/>
                  <a:pt x="179685" y="1587"/>
                </a:cubicBezTo>
                <a:lnTo>
                  <a:pt x="206375" y="23812"/>
                </a:lnTo>
                <a:lnTo>
                  <a:pt x="238125" y="23812"/>
                </a:lnTo>
                <a:lnTo>
                  <a:pt x="264815" y="1588"/>
                </a:lnTo>
                <a:close/>
                <a:moveTo>
                  <a:pt x="198438" y="53578"/>
                </a:moveTo>
                <a:cubicBezTo>
                  <a:pt x="192961" y="53578"/>
                  <a:pt x="188516" y="58024"/>
                  <a:pt x="188516" y="63500"/>
                </a:cubicBezTo>
                <a:cubicBezTo>
                  <a:pt x="188516" y="68976"/>
                  <a:pt x="192961" y="73422"/>
                  <a:pt x="198438" y="73422"/>
                </a:cubicBezTo>
                <a:cubicBezTo>
                  <a:pt x="203914" y="73422"/>
                  <a:pt x="208359" y="68976"/>
                  <a:pt x="208359" y="63500"/>
                </a:cubicBezTo>
                <a:cubicBezTo>
                  <a:pt x="208359" y="58024"/>
                  <a:pt x="203914" y="53578"/>
                  <a:pt x="198438" y="53578"/>
                </a:cubicBezTo>
                <a:close/>
                <a:moveTo>
                  <a:pt x="246063" y="53578"/>
                </a:moveTo>
                <a:cubicBezTo>
                  <a:pt x="240586" y="53578"/>
                  <a:pt x="236141" y="58024"/>
                  <a:pt x="236141" y="63500"/>
                </a:cubicBezTo>
                <a:cubicBezTo>
                  <a:pt x="236141" y="68976"/>
                  <a:pt x="240586" y="73422"/>
                  <a:pt x="246063" y="73422"/>
                </a:cubicBezTo>
                <a:cubicBezTo>
                  <a:pt x="251539" y="73422"/>
                  <a:pt x="255984" y="68976"/>
                  <a:pt x="255984" y="63500"/>
                </a:cubicBezTo>
                <a:cubicBezTo>
                  <a:pt x="255984" y="58024"/>
                  <a:pt x="251539" y="53578"/>
                  <a:pt x="246063" y="53578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2" name="Text 20"/>
          <p:cNvSpPr/>
          <p:nvPr/>
        </p:nvSpPr>
        <p:spPr>
          <a:xfrm>
            <a:off x="711200" y="7366000"/>
            <a:ext cx="2565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Котику сіренький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11200" y="7823200"/>
            <a:ext cx="2552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Класична колисанка про кота-воркоту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562747" y="6400800"/>
            <a:ext cx="2857500" cy="2235200"/>
          </a:xfrm>
          <a:custGeom>
            <a:avLst/>
            <a:gdLst/>
            <a:ahLst/>
            <a:cxnLst/>
            <a:rect l="l" t="t" r="r" b="b"/>
            <a:pathLst>
              <a:path w="2857500" h="2235200">
                <a:moveTo>
                  <a:pt x="152396" y="0"/>
                </a:moveTo>
                <a:lnTo>
                  <a:pt x="2705104" y="0"/>
                </a:lnTo>
                <a:cubicBezTo>
                  <a:pt x="2789270" y="0"/>
                  <a:pt x="2857500" y="68230"/>
                  <a:pt x="2857500" y="152396"/>
                </a:cubicBezTo>
                <a:lnTo>
                  <a:pt x="2857500" y="2082804"/>
                </a:lnTo>
                <a:cubicBezTo>
                  <a:pt x="2857500" y="2166970"/>
                  <a:pt x="2789270" y="2235200"/>
                  <a:pt x="2705104" y="2235200"/>
                </a:cubicBezTo>
                <a:lnTo>
                  <a:pt x="152396" y="2235200"/>
                </a:lnTo>
                <a:cubicBezTo>
                  <a:pt x="68230" y="2235200"/>
                  <a:pt x="0" y="2166970"/>
                  <a:pt x="0" y="20828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943747" y="6781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42875" y="15875"/>
                </a:moveTo>
                <a:cubicBezTo>
                  <a:pt x="142875" y="24656"/>
                  <a:pt x="149969" y="31750"/>
                  <a:pt x="158750" y="31750"/>
                </a:cubicBezTo>
                <a:lnTo>
                  <a:pt x="178594" y="31750"/>
                </a:lnTo>
                <a:cubicBezTo>
                  <a:pt x="185192" y="31750"/>
                  <a:pt x="190500" y="37058"/>
                  <a:pt x="190500" y="43656"/>
                </a:cubicBezTo>
                <a:cubicBezTo>
                  <a:pt x="190500" y="50254"/>
                  <a:pt x="185192" y="55563"/>
                  <a:pt x="178594" y="55563"/>
                </a:cubicBezTo>
                <a:lnTo>
                  <a:pt x="15875" y="55563"/>
                </a:lnTo>
                <a:cubicBezTo>
                  <a:pt x="7094" y="55563"/>
                  <a:pt x="0" y="62657"/>
                  <a:pt x="0" y="71438"/>
                </a:cubicBezTo>
                <a:cubicBezTo>
                  <a:pt x="0" y="80218"/>
                  <a:pt x="7094" y="87313"/>
                  <a:pt x="15875" y="87313"/>
                </a:cubicBezTo>
                <a:lnTo>
                  <a:pt x="178594" y="87313"/>
                </a:lnTo>
                <a:cubicBezTo>
                  <a:pt x="202704" y="87313"/>
                  <a:pt x="222250" y="67766"/>
                  <a:pt x="222250" y="43656"/>
                </a:cubicBezTo>
                <a:cubicBezTo>
                  <a:pt x="222250" y="19546"/>
                  <a:pt x="202704" y="0"/>
                  <a:pt x="178594" y="0"/>
                </a:cubicBezTo>
                <a:lnTo>
                  <a:pt x="158750" y="0"/>
                </a:lnTo>
                <a:cubicBezTo>
                  <a:pt x="149969" y="0"/>
                  <a:pt x="142875" y="7094"/>
                  <a:pt x="142875" y="15875"/>
                </a:cubicBezTo>
                <a:close/>
                <a:moveTo>
                  <a:pt x="174625" y="190500"/>
                </a:moveTo>
                <a:cubicBezTo>
                  <a:pt x="174625" y="199281"/>
                  <a:pt x="181719" y="206375"/>
                  <a:pt x="190500" y="206375"/>
                </a:cubicBezTo>
                <a:lnTo>
                  <a:pt x="206375" y="206375"/>
                </a:lnTo>
                <a:cubicBezTo>
                  <a:pt x="232668" y="206375"/>
                  <a:pt x="254000" y="185043"/>
                  <a:pt x="254000" y="158750"/>
                </a:cubicBezTo>
                <a:cubicBezTo>
                  <a:pt x="254000" y="132457"/>
                  <a:pt x="232668" y="111125"/>
                  <a:pt x="206375" y="111125"/>
                </a:cubicBezTo>
                <a:lnTo>
                  <a:pt x="15875" y="111125"/>
                </a:lnTo>
                <a:cubicBezTo>
                  <a:pt x="7094" y="111125"/>
                  <a:pt x="0" y="118219"/>
                  <a:pt x="0" y="127000"/>
                </a:cubicBezTo>
                <a:cubicBezTo>
                  <a:pt x="0" y="135781"/>
                  <a:pt x="7094" y="142875"/>
                  <a:pt x="15875" y="142875"/>
                </a:cubicBezTo>
                <a:lnTo>
                  <a:pt x="206375" y="142875"/>
                </a:lnTo>
                <a:cubicBezTo>
                  <a:pt x="215156" y="142875"/>
                  <a:pt x="222250" y="149969"/>
                  <a:pt x="222250" y="158750"/>
                </a:cubicBezTo>
                <a:cubicBezTo>
                  <a:pt x="222250" y="167531"/>
                  <a:pt x="215156" y="174625"/>
                  <a:pt x="206375" y="174625"/>
                </a:cubicBezTo>
                <a:lnTo>
                  <a:pt x="190500" y="174625"/>
                </a:lnTo>
                <a:cubicBezTo>
                  <a:pt x="181719" y="174625"/>
                  <a:pt x="174625" y="181719"/>
                  <a:pt x="174625" y="190500"/>
                </a:cubicBezTo>
                <a:close/>
                <a:moveTo>
                  <a:pt x="63500" y="254000"/>
                </a:moveTo>
                <a:lnTo>
                  <a:pt x="83344" y="254000"/>
                </a:lnTo>
                <a:cubicBezTo>
                  <a:pt x="107454" y="254000"/>
                  <a:pt x="127000" y="234454"/>
                  <a:pt x="127000" y="210344"/>
                </a:cubicBezTo>
                <a:cubicBezTo>
                  <a:pt x="127000" y="186234"/>
                  <a:pt x="107454" y="166688"/>
                  <a:pt x="83344" y="166688"/>
                </a:cubicBezTo>
                <a:lnTo>
                  <a:pt x="15875" y="166688"/>
                </a:lnTo>
                <a:cubicBezTo>
                  <a:pt x="7094" y="166688"/>
                  <a:pt x="0" y="173782"/>
                  <a:pt x="0" y="182563"/>
                </a:cubicBezTo>
                <a:cubicBezTo>
                  <a:pt x="0" y="191343"/>
                  <a:pt x="7094" y="198438"/>
                  <a:pt x="15875" y="198438"/>
                </a:cubicBezTo>
                <a:lnTo>
                  <a:pt x="83344" y="198438"/>
                </a:lnTo>
                <a:cubicBezTo>
                  <a:pt x="89942" y="198438"/>
                  <a:pt x="95250" y="203746"/>
                  <a:pt x="95250" y="210344"/>
                </a:cubicBezTo>
                <a:cubicBezTo>
                  <a:pt x="95250" y="216942"/>
                  <a:pt x="89942" y="222250"/>
                  <a:pt x="83344" y="222250"/>
                </a:cubicBezTo>
                <a:lnTo>
                  <a:pt x="63500" y="222250"/>
                </a:lnTo>
                <a:cubicBezTo>
                  <a:pt x="54719" y="222250"/>
                  <a:pt x="47625" y="229344"/>
                  <a:pt x="47625" y="238125"/>
                </a:cubicBezTo>
                <a:cubicBezTo>
                  <a:pt x="47625" y="246906"/>
                  <a:pt x="54719" y="254000"/>
                  <a:pt x="63500" y="25400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6" name="Text 24"/>
          <p:cNvSpPr/>
          <p:nvPr/>
        </p:nvSpPr>
        <p:spPr>
          <a:xfrm>
            <a:off x="3765947" y="7366000"/>
            <a:ext cx="2565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Ой ходить сон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765947" y="7823200"/>
            <a:ext cx="2552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Пісня про сон і дрімоту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617494" y="6400800"/>
            <a:ext cx="2857500" cy="2235200"/>
          </a:xfrm>
          <a:custGeom>
            <a:avLst/>
            <a:gdLst/>
            <a:ahLst/>
            <a:cxnLst/>
            <a:rect l="l" t="t" r="r" b="b"/>
            <a:pathLst>
              <a:path w="2857500" h="2235200">
                <a:moveTo>
                  <a:pt x="152396" y="0"/>
                </a:moveTo>
                <a:lnTo>
                  <a:pt x="2705104" y="0"/>
                </a:lnTo>
                <a:cubicBezTo>
                  <a:pt x="2789270" y="0"/>
                  <a:pt x="2857500" y="68230"/>
                  <a:pt x="2857500" y="152396"/>
                </a:cubicBezTo>
                <a:lnTo>
                  <a:pt x="2857500" y="2082804"/>
                </a:lnTo>
                <a:cubicBezTo>
                  <a:pt x="2857500" y="2166970"/>
                  <a:pt x="2789270" y="2235200"/>
                  <a:pt x="2705104" y="2235200"/>
                </a:cubicBezTo>
                <a:lnTo>
                  <a:pt x="152396" y="2235200"/>
                </a:lnTo>
                <a:cubicBezTo>
                  <a:pt x="68230" y="2235200"/>
                  <a:pt x="0" y="2166970"/>
                  <a:pt x="0" y="20828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998494" y="6781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46063" y="31750"/>
                </a:moveTo>
                <a:cubicBezTo>
                  <a:pt x="252611" y="31750"/>
                  <a:pt x="256332" y="39241"/>
                  <a:pt x="252412" y="44450"/>
                </a:cubicBezTo>
                <a:lnTo>
                  <a:pt x="238125" y="63500"/>
                </a:lnTo>
                <a:lnTo>
                  <a:pt x="238125" y="150813"/>
                </a:lnTo>
                <a:cubicBezTo>
                  <a:pt x="238125" y="190252"/>
                  <a:pt x="206127" y="222250"/>
                  <a:pt x="166688" y="222250"/>
                </a:cubicBezTo>
                <a:lnTo>
                  <a:pt x="111125" y="222250"/>
                </a:lnTo>
                <a:lnTo>
                  <a:pt x="88156" y="245219"/>
                </a:lnTo>
                <a:cubicBezTo>
                  <a:pt x="82996" y="250379"/>
                  <a:pt x="75009" y="251371"/>
                  <a:pt x="68759" y="247600"/>
                </a:cubicBezTo>
                <a:lnTo>
                  <a:pt x="20588" y="218728"/>
                </a:lnTo>
                <a:cubicBezTo>
                  <a:pt x="12154" y="213668"/>
                  <a:pt x="13146" y="201116"/>
                  <a:pt x="22275" y="197445"/>
                </a:cubicBezTo>
                <a:lnTo>
                  <a:pt x="79375" y="174625"/>
                </a:lnTo>
                <a:cubicBezTo>
                  <a:pt x="11807" y="154335"/>
                  <a:pt x="3721" y="84237"/>
                  <a:pt x="10914" y="47476"/>
                </a:cubicBezTo>
                <a:cubicBezTo>
                  <a:pt x="12700" y="38646"/>
                  <a:pt x="22473" y="35421"/>
                  <a:pt x="30411" y="39787"/>
                </a:cubicBezTo>
                <a:lnTo>
                  <a:pt x="158750" y="111125"/>
                </a:lnTo>
                <a:lnTo>
                  <a:pt x="158750" y="71438"/>
                </a:lnTo>
                <a:cubicBezTo>
                  <a:pt x="158750" y="49510"/>
                  <a:pt x="176510" y="31750"/>
                  <a:pt x="198438" y="31750"/>
                </a:cubicBezTo>
                <a:lnTo>
                  <a:pt x="246063" y="31750"/>
                </a:lnTo>
                <a:close/>
                <a:moveTo>
                  <a:pt x="198438" y="59531"/>
                </a:moveTo>
                <a:cubicBezTo>
                  <a:pt x="191866" y="59531"/>
                  <a:pt x="186531" y="64866"/>
                  <a:pt x="186531" y="71438"/>
                </a:cubicBezTo>
                <a:cubicBezTo>
                  <a:pt x="186531" y="78009"/>
                  <a:pt x="191866" y="83344"/>
                  <a:pt x="198438" y="83344"/>
                </a:cubicBezTo>
                <a:cubicBezTo>
                  <a:pt x="205009" y="83344"/>
                  <a:pt x="210344" y="78009"/>
                  <a:pt x="210344" y="71438"/>
                </a:cubicBezTo>
                <a:cubicBezTo>
                  <a:pt x="210344" y="64866"/>
                  <a:pt x="205009" y="59531"/>
                  <a:pt x="198438" y="59531"/>
                </a:cubicBezTo>
                <a:close/>
                <a:moveTo>
                  <a:pt x="90537" y="-4762"/>
                </a:moveTo>
                <a:cubicBezTo>
                  <a:pt x="96689" y="-11559"/>
                  <a:pt x="107057" y="-9178"/>
                  <a:pt x="111621" y="-1240"/>
                </a:cubicBezTo>
                <a:lnTo>
                  <a:pt x="139601" y="47526"/>
                </a:lnTo>
                <a:cubicBezTo>
                  <a:pt x="136723" y="54670"/>
                  <a:pt x="135037" y="62458"/>
                  <a:pt x="134938" y="70594"/>
                </a:cubicBezTo>
                <a:lnTo>
                  <a:pt x="68511" y="33734"/>
                </a:lnTo>
                <a:cubicBezTo>
                  <a:pt x="73521" y="18058"/>
                  <a:pt x="81905" y="4763"/>
                  <a:pt x="90537" y="-4762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0" name="Text 28"/>
          <p:cNvSpPr/>
          <p:nvPr/>
        </p:nvSpPr>
        <p:spPr>
          <a:xfrm>
            <a:off x="6820694" y="7366000"/>
            <a:ext cx="2565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Ой люлі, люлі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820694" y="7823200"/>
            <a:ext cx="2552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Пісня з гулі-птахами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773841" y="1841500"/>
            <a:ext cx="5969000" cy="4152900"/>
          </a:xfrm>
          <a:custGeom>
            <a:avLst/>
            <a:gdLst/>
            <a:ahLst/>
            <a:cxnLst/>
            <a:rect l="l" t="t" r="r" b="b"/>
            <a:pathLst>
              <a:path w="5969000" h="4152900">
                <a:moveTo>
                  <a:pt x="203201" y="0"/>
                </a:moveTo>
                <a:lnTo>
                  <a:pt x="5765799" y="0"/>
                </a:lnTo>
                <a:cubicBezTo>
                  <a:pt x="5878024" y="0"/>
                  <a:pt x="5969000" y="90976"/>
                  <a:pt x="5969000" y="203201"/>
                </a:cubicBezTo>
                <a:lnTo>
                  <a:pt x="5969000" y="3949699"/>
                </a:lnTo>
                <a:cubicBezTo>
                  <a:pt x="5969000" y="4061924"/>
                  <a:pt x="5878024" y="4152900"/>
                  <a:pt x="5765799" y="4152900"/>
                </a:cubicBezTo>
                <a:lnTo>
                  <a:pt x="203201" y="4152900"/>
                </a:lnTo>
                <a:cubicBezTo>
                  <a:pt x="90976" y="4152900"/>
                  <a:pt x="0" y="4061924"/>
                  <a:pt x="0" y="3949699"/>
                </a:cubicBezTo>
                <a:lnTo>
                  <a:pt x="0" y="203201"/>
                </a:lnTo>
                <a:cubicBezTo>
                  <a:pt x="0" y="91051"/>
                  <a:pt x="91051" y="0"/>
                  <a:pt x="203201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10059591" y="21463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19559" y="43210"/>
                </a:moveTo>
                <a:lnTo>
                  <a:pt x="127000" y="53479"/>
                </a:lnTo>
                <a:lnTo>
                  <a:pt x="134441" y="43210"/>
                </a:lnTo>
                <a:cubicBezTo>
                  <a:pt x="146844" y="26045"/>
                  <a:pt x="166787" y="15875"/>
                  <a:pt x="187970" y="15875"/>
                </a:cubicBezTo>
                <a:cubicBezTo>
                  <a:pt x="224433" y="15875"/>
                  <a:pt x="254000" y="45442"/>
                  <a:pt x="254000" y="81905"/>
                </a:cubicBezTo>
                <a:lnTo>
                  <a:pt x="254000" y="83195"/>
                </a:lnTo>
                <a:cubicBezTo>
                  <a:pt x="254000" y="138857"/>
                  <a:pt x="184596" y="203498"/>
                  <a:pt x="148382" y="231130"/>
                </a:cubicBezTo>
                <a:cubicBezTo>
                  <a:pt x="142230" y="235793"/>
                  <a:pt x="134689" y="238125"/>
                  <a:pt x="127000" y="238125"/>
                </a:cubicBezTo>
                <a:cubicBezTo>
                  <a:pt x="119311" y="238125"/>
                  <a:pt x="111720" y="235843"/>
                  <a:pt x="105618" y="231130"/>
                </a:cubicBezTo>
                <a:cubicBezTo>
                  <a:pt x="69404" y="203498"/>
                  <a:pt x="0" y="138857"/>
                  <a:pt x="0" y="83195"/>
                </a:cubicBezTo>
                <a:lnTo>
                  <a:pt x="0" y="81905"/>
                </a:lnTo>
                <a:cubicBezTo>
                  <a:pt x="0" y="45442"/>
                  <a:pt x="29567" y="15875"/>
                  <a:pt x="66030" y="15875"/>
                </a:cubicBezTo>
                <a:cubicBezTo>
                  <a:pt x="87213" y="15875"/>
                  <a:pt x="107156" y="26045"/>
                  <a:pt x="119559" y="4321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4" name="Text 32"/>
          <p:cNvSpPr/>
          <p:nvPr/>
        </p:nvSpPr>
        <p:spPr>
          <a:xfrm>
            <a:off x="10345341" y="2095500"/>
            <a:ext cx="5270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Магічна сила колискових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0027841" y="2603500"/>
            <a:ext cx="55626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У давній українській традиції колиска мала </a:t>
            </a: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символічне значення</a:t>
            </a: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. Її виготовляли зі "співучого дерева" - клена, ясена, калини, щоб діти були співучими, дужими та вродливими.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10065941" y="38100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0" y="85725"/>
                </a:moveTo>
                <a:cubicBezTo>
                  <a:pt x="0" y="59412"/>
                  <a:pt x="21312" y="38100"/>
                  <a:pt x="47625" y="38100"/>
                </a:cubicBezTo>
                <a:lnTo>
                  <a:pt x="50800" y="38100"/>
                </a:lnTo>
                <a:cubicBezTo>
                  <a:pt x="57825" y="38100"/>
                  <a:pt x="63500" y="43775"/>
                  <a:pt x="63500" y="50800"/>
                </a:cubicBezTo>
                <a:cubicBezTo>
                  <a:pt x="63500" y="57825"/>
                  <a:pt x="57825" y="63500"/>
                  <a:pt x="50800" y="63500"/>
                </a:cubicBezTo>
                <a:lnTo>
                  <a:pt x="47625" y="63500"/>
                </a:lnTo>
                <a:cubicBezTo>
                  <a:pt x="35362" y="63500"/>
                  <a:pt x="25400" y="73462"/>
                  <a:pt x="25400" y="85725"/>
                </a:cubicBezTo>
                <a:lnTo>
                  <a:pt x="25400" y="88900"/>
                </a:lnTo>
                <a:lnTo>
                  <a:pt x="50800" y="88900"/>
                </a:lnTo>
                <a:cubicBezTo>
                  <a:pt x="64810" y="88900"/>
                  <a:pt x="76200" y="100290"/>
                  <a:pt x="76200" y="114300"/>
                </a:cubicBezTo>
                <a:lnTo>
                  <a:pt x="76200" y="139700"/>
                </a:lnTo>
                <a:cubicBezTo>
                  <a:pt x="76200" y="153710"/>
                  <a:pt x="64810" y="165100"/>
                  <a:pt x="50800" y="165100"/>
                </a:cubicBezTo>
                <a:lnTo>
                  <a:pt x="25400" y="165100"/>
                </a:lnTo>
                <a:cubicBezTo>
                  <a:pt x="11390" y="165100"/>
                  <a:pt x="0" y="153710"/>
                  <a:pt x="0" y="139700"/>
                </a:cubicBezTo>
                <a:lnTo>
                  <a:pt x="0" y="85725"/>
                </a:lnTo>
                <a:close/>
                <a:moveTo>
                  <a:pt x="101600" y="85725"/>
                </a:moveTo>
                <a:cubicBezTo>
                  <a:pt x="101600" y="59412"/>
                  <a:pt x="122912" y="38100"/>
                  <a:pt x="149225" y="38100"/>
                </a:cubicBezTo>
                <a:lnTo>
                  <a:pt x="152400" y="38100"/>
                </a:lnTo>
                <a:cubicBezTo>
                  <a:pt x="159425" y="38100"/>
                  <a:pt x="165100" y="43775"/>
                  <a:pt x="165100" y="50800"/>
                </a:cubicBezTo>
                <a:cubicBezTo>
                  <a:pt x="165100" y="57825"/>
                  <a:pt x="159425" y="63500"/>
                  <a:pt x="152400" y="63500"/>
                </a:cubicBezTo>
                <a:lnTo>
                  <a:pt x="149225" y="63500"/>
                </a:lnTo>
                <a:cubicBezTo>
                  <a:pt x="136962" y="63500"/>
                  <a:pt x="127000" y="73462"/>
                  <a:pt x="127000" y="85725"/>
                </a:cubicBezTo>
                <a:lnTo>
                  <a:pt x="127000" y="88900"/>
                </a:lnTo>
                <a:lnTo>
                  <a:pt x="152400" y="88900"/>
                </a:lnTo>
                <a:cubicBezTo>
                  <a:pt x="166410" y="88900"/>
                  <a:pt x="177800" y="100290"/>
                  <a:pt x="177800" y="114300"/>
                </a:cubicBezTo>
                <a:lnTo>
                  <a:pt x="177800" y="139700"/>
                </a:lnTo>
                <a:cubicBezTo>
                  <a:pt x="177800" y="153710"/>
                  <a:pt x="166410" y="165100"/>
                  <a:pt x="152400" y="165100"/>
                </a:cubicBezTo>
                <a:lnTo>
                  <a:pt x="127000" y="165100"/>
                </a:lnTo>
                <a:cubicBezTo>
                  <a:pt x="112990" y="165100"/>
                  <a:pt x="101600" y="153710"/>
                  <a:pt x="101600" y="139700"/>
                </a:cubicBezTo>
                <a:lnTo>
                  <a:pt x="101600" y="85725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7" name="Text 35"/>
          <p:cNvSpPr/>
          <p:nvPr/>
        </p:nvSpPr>
        <p:spPr>
          <a:xfrm>
            <a:off x="10383441" y="3746500"/>
            <a:ext cx="52070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Материнська пісня над колискою має велику магічну силу: вона заспокоює, дає позитивні емоції, оберігає від хвороб та страху.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685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70098"/>
                </a:moveTo>
                <a:lnTo>
                  <a:pt x="127000" y="223540"/>
                </a:lnTo>
                <a:lnTo>
                  <a:pt x="127248" y="223441"/>
                </a:lnTo>
                <a:cubicBezTo>
                  <a:pt x="154335" y="212179"/>
                  <a:pt x="183406" y="206375"/>
                  <a:pt x="212725" y="206375"/>
                </a:cubicBezTo>
                <a:lnTo>
                  <a:pt x="222250" y="206375"/>
                </a:lnTo>
                <a:lnTo>
                  <a:pt x="222250" y="47625"/>
                </a:lnTo>
                <a:lnTo>
                  <a:pt x="212725" y="47625"/>
                </a:lnTo>
                <a:cubicBezTo>
                  <a:pt x="191790" y="47625"/>
                  <a:pt x="171004" y="51792"/>
                  <a:pt x="151656" y="59829"/>
                </a:cubicBezTo>
                <a:cubicBezTo>
                  <a:pt x="143321" y="63302"/>
                  <a:pt x="135086" y="66725"/>
                  <a:pt x="127000" y="70098"/>
                </a:cubicBezTo>
                <a:close/>
                <a:moveTo>
                  <a:pt x="114548" y="30510"/>
                </a:moveTo>
                <a:lnTo>
                  <a:pt x="127000" y="35719"/>
                </a:lnTo>
                <a:lnTo>
                  <a:pt x="139452" y="30510"/>
                </a:lnTo>
                <a:cubicBezTo>
                  <a:pt x="162669" y="20836"/>
                  <a:pt x="187573" y="15875"/>
                  <a:pt x="212725" y="15875"/>
                </a:cubicBezTo>
                <a:lnTo>
                  <a:pt x="230188" y="15875"/>
                </a:lnTo>
                <a:cubicBezTo>
                  <a:pt x="243334" y="15875"/>
                  <a:pt x="254000" y="26541"/>
                  <a:pt x="254000" y="39688"/>
                </a:cubicBezTo>
                <a:lnTo>
                  <a:pt x="254000" y="214313"/>
                </a:lnTo>
                <a:cubicBezTo>
                  <a:pt x="254000" y="227459"/>
                  <a:pt x="243334" y="238125"/>
                  <a:pt x="230188" y="238125"/>
                </a:cubicBezTo>
                <a:lnTo>
                  <a:pt x="212725" y="238125"/>
                </a:lnTo>
                <a:cubicBezTo>
                  <a:pt x="187573" y="238125"/>
                  <a:pt x="162669" y="243086"/>
                  <a:pt x="139452" y="252760"/>
                </a:cubicBezTo>
                <a:lnTo>
                  <a:pt x="133102" y="255389"/>
                </a:lnTo>
                <a:cubicBezTo>
                  <a:pt x="129183" y="257026"/>
                  <a:pt x="124817" y="257026"/>
                  <a:pt x="120898" y="255389"/>
                </a:cubicBezTo>
                <a:lnTo>
                  <a:pt x="114548" y="252760"/>
                </a:lnTo>
                <a:cubicBezTo>
                  <a:pt x="91331" y="243086"/>
                  <a:pt x="66427" y="238125"/>
                  <a:pt x="41275" y="238125"/>
                </a:cubicBezTo>
                <a:lnTo>
                  <a:pt x="23812" y="238125"/>
                </a:lnTo>
                <a:cubicBezTo>
                  <a:pt x="10666" y="238125"/>
                  <a:pt x="0" y="227459"/>
                  <a:pt x="0" y="214313"/>
                </a:cubicBezTo>
                <a:lnTo>
                  <a:pt x="0" y="39688"/>
                </a:lnTo>
                <a:cubicBezTo>
                  <a:pt x="0" y="26541"/>
                  <a:pt x="10666" y="15875"/>
                  <a:pt x="23812" y="15875"/>
                </a:cubicBezTo>
                <a:lnTo>
                  <a:pt x="41275" y="15875"/>
                </a:lnTo>
                <a:cubicBezTo>
                  <a:pt x="66427" y="15875"/>
                  <a:pt x="91331" y="20836"/>
                  <a:pt x="114548" y="3051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58800"/>
            <a:ext cx="6985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Народні казки - скарбниця мудрості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2700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6" name="Shape 4"/>
          <p:cNvSpPr/>
          <p:nvPr/>
        </p:nvSpPr>
        <p:spPr>
          <a:xfrm>
            <a:off x="508000" y="1549400"/>
            <a:ext cx="7493000" cy="3327400"/>
          </a:xfrm>
          <a:custGeom>
            <a:avLst/>
            <a:gdLst/>
            <a:ahLst/>
            <a:cxnLst/>
            <a:rect l="l" t="t" r="r" b="b"/>
            <a:pathLst>
              <a:path w="7493000" h="33274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3175005"/>
                </a:lnTo>
                <a:cubicBezTo>
                  <a:pt x="7493000" y="3259170"/>
                  <a:pt x="7424770" y="3327400"/>
                  <a:pt x="7340605" y="3327400"/>
                </a:cubicBezTo>
                <a:lnTo>
                  <a:pt x="152395" y="3327400"/>
                </a:lnTo>
                <a:cubicBezTo>
                  <a:pt x="68230" y="3327400"/>
                  <a:pt x="0" y="3259170"/>
                  <a:pt x="0" y="3175005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08000" y="1549400"/>
            <a:ext cx="7493000" cy="50800"/>
          </a:xfrm>
          <a:custGeom>
            <a:avLst/>
            <a:gdLst/>
            <a:ahLst/>
            <a:cxnLst/>
            <a:rect l="l" t="t" r="r" b="b"/>
            <a:pathLst>
              <a:path w="7493000" h="508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8" name="Text 6"/>
          <p:cNvSpPr/>
          <p:nvPr/>
        </p:nvSpPr>
        <p:spPr>
          <a:xfrm>
            <a:off x="711200" y="1778000"/>
            <a:ext cx="7239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A0522D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Казки для дітей 3-6 років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27088" y="25146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0" name="Text 8"/>
          <p:cNvSpPr/>
          <p:nvPr/>
        </p:nvSpPr>
        <p:spPr>
          <a:xfrm>
            <a:off x="1143000" y="24384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Рукавичка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421188" y="25146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2" name="Text 10"/>
          <p:cNvSpPr/>
          <p:nvPr/>
        </p:nvSpPr>
        <p:spPr>
          <a:xfrm>
            <a:off x="4737100" y="24384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Котик і Півник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27088" y="31242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4" name="Text 12"/>
          <p:cNvSpPr/>
          <p:nvPr/>
        </p:nvSpPr>
        <p:spPr>
          <a:xfrm>
            <a:off x="1143000" y="30480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Телесик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421188" y="31242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6" name="Text 14"/>
          <p:cNvSpPr/>
          <p:nvPr/>
        </p:nvSpPr>
        <p:spPr>
          <a:xfrm>
            <a:off x="4737100" y="30480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Курочка Ряба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27088" y="37338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8" name="Text 16"/>
          <p:cNvSpPr/>
          <p:nvPr/>
        </p:nvSpPr>
        <p:spPr>
          <a:xfrm>
            <a:off x="1143000" y="36576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Колобок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421188" y="37338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0" name="Text 18"/>
          <p:cNvSpPr/>
          <p:nvPr/>
        </p:nvSpPr>
        <p:spPr>
          <a:xfrm>
            <a:off x="4737100" y="36576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Круть і Верть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27088" y="43434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2" name="Text 20"/>
          <p:cNvSpPr/>
          <p:nvPr/>
        </p:nvSpPr>
        <p:spPr>
          <a:xfrm>
            <a:off x="1143000" y="42672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Ріпка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21188" y="43434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07479" y="-6563"/>
                </a:moveTo>
                <a:cubicBezTo>
                  <a:pt x="106055" y="-9341"/>
                  <a:pt x="103173" y="-11112"/>
                  <a:pt x="100047" y="-11112"/>
                </a:cubicBezTo>
                <a:cubicBezTo>
                  <a:pt x="96922" y="-11112"/>
                  <a:pt x="94040" y="-9341"/>
                  <a:pt x="92616" y="-6563"/>
                </a:cubicBezTo>
                <a:lnTo>
                  <a:pt x="67057" y="43512"/>
                </a:lnTo>
                <a:lnTo>
                  <a:pt x="11529" y="52333"/>
                </a:lnTo>
                <a:cubicBezTo>
                  <a:pt x="8439" y="52819"/>
                  <a:pt x="5869" y="55007"/>
                  <a:pt x="4896" y="57993"/>
                </a:cubicBezTo>
                <a:cubicBezTo>
                  <a:pt x="3924" y="60980"/>
                  <a:pt x="4723" y="64244"/>
                  <a:pt x="6911" y="66467"/>
                </a:cubicBezTo>
                <a:lnTo>
                  <a:pt x="46638" y="106229"/>
                </a:lnTo>
                <a:lnTo>
                  <a:pt x="37887" y="161756"/>
                </a:lnTo>
                <a:cubicBezTo>
                  <a:pt x="37401" y="164847"/>
                  <a:pt x="38685" y="167972"/>
                  <a:pt x="41220" y="169813"/>
                </a:cubicBezTo>
                <a:cubicBezTo>
                  <a:pt x="43755" y="171653"/>
                  <a:pt x="47089" y="171931"/>
                  <a:pt x="49902" y="170507"/>
                </a:cubicBezTo>
                <a:lnTo>
                  <a:pt x="100047" y="145018"/>
                </a:lnTo>
                <a:lnTo>
                  <a:pt x="150158" y="170507"/>
                </a:lnTo>
                <a:cubicBezTo>
                  <a:pt x="152936" y="171931"/>
                  <a:pt x="156304" y="171653"/>
                  <a:pt x="158839" y="169813"/>
                </a:cubicBezTo>
                <a:cubicBezTo>
                  <a:pt x="161374" y="167972"/>
                  <a:pt x="162659" y="164882"/>
                  <a:pt x="162173" y="161756"/>
                </a:cubicBezTo>
                <a:lnTo>
                  <a:pt x="153387" y="106229"/>
                </a:lnTo>
                <a:lnTo>
                  <a:pt x="193114" y="66467"/>
                </a:lnTo>
                <a:cubicBezTo>
                  <a:pt x="195337" y="64244"/>
                  <a:pt x="196101" y="60980"/>
                  <a:pt x="195129" y="57993"/>
                </a:cubicBezTo>
                <a:cubicBezTo>
                  <a:pt x="194156" y="55007"/>
                  <a:pt x="191621" y="52819"/>
                  <a:pt x="188496" y="52333"/>
                </a:cubicBezTo>
                <a:lnTo>
                  <a:pt x="133003" y="43512"/>
                </a:lnTo>
                <a:lnTo>
                  <a:pt x="107479" y="-6563"/>
                </a:ln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4" name="Text 22"/>
          <p:cNvSpPr/>
          <p:nvPr/>
        </p:nvSpPr>
        <p:spPr>
          <a:xfrm>
            <a:off x="4737100" y="4267200"/>
            <a:ext cx="3060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Солом'яний бичок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08000" y="5080000"/>
            <a:ext cx="7493000" cy="1981200"/>
          </a:xfrm>
          <a:custGeom>
            <a:avLst/>
            <a:gdLst/>
            <a:ahLst/>
            <a:cxnLst/>
            <a:rect l="l" t="t" r="r" b="b"/>
            <a:pathLst>
              <a:path w="7493000" h="1981200">
                <a:moveTo>
                  <a:pt x="152394" y="0"/>
                </a:moveTo>
                <a:lnTo>
                  <a:pt x="7340606" y="0"/>
                </a:lnTo>
                <a:cubicBezTo>
                  <a:pt x="7424771" y="0"/>
                  <a:pt x="7493000" y="68229"/>
                  <a:pt x="7493000" y="152394"/>
                </a:cubicBezTo>
                <a:lnTo>
                  <a:pt x="7493000" y="1828806"/>
                </a:lnTo>
                <a:cubicBezTo>
                  <a:pt x="7493000" y="1912971"/>
                  <a:pt x="7424771" y="1981200"/>
                  <a:pt x="7340606" y="1981200"/>
                </a:cubicBezTo>
                <a:lnTo>
                  <a:pt x="152394" y="1981200"/>
                </a:lnTo>
                <a:cubicBezTo>
                  <a:pt x="68229" y="1981200"/>
                  <a:pt x="0" y="1912971"/>
                  <a:pt x="0" y="1828806"/>
                </a:cubicBezTo>
                <a:lnTo>
                  <a:pt x="0" y="152394"/>
                </a:lnTo>
                <a:cubicBezTo>
                  <a:pt x="0" y="68285"/>
                  <a:pt x="68285" y="0"/>
                  <a:pt x="152394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711200" y="53340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58750" y="7938"/>
                </a:moveTo>
                <a:cubicBezTo>
                  <a:pt x="187225" y="7938"/>
                  <a:pt x="210344" y="31056"/>
                  <a:pt x="210344" y="59531"/>
                </a:cubicBezTo>
                <a:cubicBezTo>
                  <a:pt x="210344" y="88007"/>
                  <a:pt x="187225" y="111125"/>
                  <a:pt x="158750" y="111125"/>
                </a:cubicBezTo>
                <a:cubicBezTo>
                  <a:pt x="130275" y="111125"/>
                  <a:pt x="107156" y="88007"/>
                  <a:pt x="107156" y="59531"/>
                </a:cubicBezTo>
                <a:cubicBezTo>
                  <a:pt x="107156" y="31056"/>
                  <a:pt x="130275" y="7938"/>
                  <a:pt x="158750" y="7938"/>
                </a:cubicBezTo>
                <a:close/>
                <a:moveTo>
                  <a:pt x="47625" y="43656"/>
                </a:moveTo>
                <a:cubicBezTo>
                  <a:pt x="67339" y="43656"/>
                  <a:pt x="83344" y="59661"/>
                  <a:pt x="83344" y="79375"/>
                </a:cubicBezTo>
                <a:cubicBezTo>
                  <a:pt x="83344" y="99089"/>
                  <a:pt x="67339" y="115094"/>
                  <a:pt x="47625" y="115094"/>
                </a:cubicBezTo>
                <a:cubicBezTo>
                  <a:pt x="27911" y="115094"/>
                  <a:pt x="11906" y="99089"/>
                  <a:pt x="11906" y="79375"/>
                </a:cubicBezTo>
                <a:cubicBezTo>
                  <a:pt x="11906" y="59661"/>
                  <a:pt x="27911" y="43656"/>
                  <a:pt x="47625" y="43656"/>
                </a:cubicBezTo>
                <a:close/>
                <a:moveTo>
                  <a:pt x="0" y="206375"/>
                </a:moveTo>
                <a:cubicBezTo>
                  <a:pt x="0" y="171301"/>
                  <a:pt x="28426" y="142875"/>
                  <a:pt x="63500" y="142875"/>
                </a:cubicBezTo>
                <a:cubicBezTo>
                  <a:pt x="69850" y="142875"/>
                  <a:pt x="76002" y="143818"/>
                  <a:pt x="81806" y="145554"/>
                </a:cubicBezTo>
                <a:cubicBezTo>
                  <a:pt x="65484" y="163810"/>
                  <a:pt x="55563" y="187920"/>
                  <a:pt x="55563" y="214313"/>
                </a:cubicBezTo>
                <a:lnTo>
                  <a:pt x="55563" y="222250"/>
                </a:lnTo>
                <a:cubicBezTo>
                  <a:pt x="55563" y="227905"/>
                  <a:pt x="56753" y="233263"/>
                  <a:pt x="58886" y="238125"/>
                </a:cubicBezTo>
                <a:lnTo>
                  <a:pt x="15875" y="238125"/>
                </a:lnTo>
                <a:cubicBezTo>
                  <a:pt x="7094" y="238125"/>
                  <a:pt x="0" y="231031"/>
                  <a:pt x="0" y="222250"/>
                </a:cubicBezTo>
                <a:lnTo>
                  <a:pt x="0" y="206375"/>
                </a:lnTo>
                <a:close/>
                <a:moveTo>
                  <a:pt x="258614" y="238125"/>
                </a:moveTo>
                <a:cubicBezTo>
                  <a:pt x="260747" y="233263"/>
                  <a:pt x="261937" y="227905"/>
                  <a:pt x="261937" y="222250"/>
                </a:cubicBezTo>
                <a:lnTo>
                  <a:pt x="261937" y="214313"/>
                </a:lnTo>
                <a:cubicBezTo>
                  <a:pt x="261937" y="187920"/>
                  <a:pt x="252016" y="163810"/>
                  <a:pt x="235694" y="145554"/>
                </a:cubicBezTo>
                <a:cubicBezTo>
                  <a:pt x="241498" y="143818"/>
                  <a:pt x="247650" y="142875"/>
                  <a:pt x="254000" y="142875"/>
                </a:cubicBezTo>
                <a:cubicBezTo>
                  <a:pt x="289074" y="142875"/>
                  <a:pt x="317500" y="171301"/>
                  <a:pt x="317500" y="206375"/>
                </a:cubicBezTo>
                <a:lnTo>
                  <a:pt x="317500" y="222250"/>
                </a:lnTo>
                <a:cubicBezTo>
                  <a:pt x="317500" y="231031"/>
                  <a:pt x="310406" y="238125"/>
                  <a:pt x="301625" y="238125"/>
                </a:cubicBezTo>
                <a:lnTo>
                  <a:pt x="258614" y="238125"/>
                </a:lnTo>
                <a:close/>
                <a:moveTo>
                  <a:pt x="234156" y="79375"/>
                </a:moveTo>
                <a:cubicBezTo>
                  <a:pt x="234156" y="59661"/>
                  <a:pt x="250161" y="43656"/>
                  <a:pt x="269875" y="43656"/>
                </a:cubicBezTo>
                <a:cubicBezTo>
                  <a:pt x="289589" y="43656"/>
                  <a:pt x="305594" y="59661"/>
                  <a:pt x="305594" y="79375"/>
                </a:cubicBezTo>
                <a:cubicBezTo>
                  <a:pt x="305594" y="99089"/>
                  <a:pt x="289589" y="115094"/>
                  <a:pt x="269875" y="115094"/>
                </a:cubicBezTo>
                <a:cubicBezTo>
                  <a:pt x="250161" y="115094"/>
                  <a:pt x="234156" y="99089"/>
                  <a:pt x="234156" y="79375"/>
                </a:cubicBezTo>
                <a:close/>
                <a:moveTo>
                  <a:pt x="79375" y="214313"/>
                </a:moveTo>
                <a:cubicBezTo>
                  <a:pt x="79375" y="170458"/>
                  <a:pt x="114895" y="134938"/>
                  <a:pt x="158750" y="134938"/>
                </a:cubicBezTo>
                <a:cubicBezTo>
                  <a:pt x="202605" y="134938"/>
                  <a:pt x="238125" y="170458"/>
                  <a:pt x="238125" y="214313"/>
                </a:cubicBezTo>
                <a:lnTo>
                  <a:pt x="238125" y="222250"/>
                </a:lnTo>
                <a:cubicBezTo>
                  <a:pt x="238125" y="231031"/>
                  <a:pt x="231031" y="238125"/>
                  <a:pt x="222250" y="238125"/>
                </a:cubicBezTo>
                <a:lnTo>
                  <a:pt x="95250" y="238125"/>
                </a:lnTo>
                <a:cubicBezTo>
                  <a:pt x="86469" y="238125"/>
                  <a:pt x="79375" y="231031"/>
                  <a:pt x="79375" y="222250"/>
                </a:cubicBezTo>
                <a:lnTo>
                  <a:pt x="79375" y="214313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7" name="Text 25"/>
          <p:cNvSpPr/>
          <p:nvPr/>
        </p:nvSpPr>
        <p:spPr>
          <a:xfrm>
            <a:off x="1028700" y="5283200"/>
            <a:ext cx="689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Герої казок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1200" y="57404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У казках для найменших головні герої - звірята та тварини. Домашні тварини зображені добрими, вдячними.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11200" y="6502400"/>
            <a:ext cx="8509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Котик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574205" y="6502400"/>
            <a:ext cx="9271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Півник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2510631" y="6502400"/>
            <a:ext cx="10160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Курочка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543300" y="6502400"/>
            <a:ext cx="1041400" cy="355600"/>
          </a:xfrm>
          <a:prstGeom prst="rect">
            <a:avLst/>
          </a:prstGeom>
          <a:noFill/>
          <a:ln/>
        </p:spPr>
        <p:txBody>
          <a:bodyPr wrap="square" lIns="152400" tIns="50800" rIns="152400" bIns="5080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Колобок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8255000" y="1549400"/>
            <a:ext cx="7493000" cy="3022600"/>
          </a:xfrm>
          <a:custGeom>
            <a:avLst/>
            <a:gdLst/>
            <a:ahLst/>
            <a:cxnLst/>
            <a:rect l="l" t="t" r="r" b="b"/>
            <a:pathLst>
              <a:path w="7493000" h="30226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2870201"/>
                </a:lnTo>
                <a:cubicBezTo>
                  <a:pt x="7493000" y="2954368"/>
                  <a:pt x="7424768" y="3022600"/>
                  <a:pt x="7340601" y="3022600"/>
                </a:cubicBezTo>
                <a:lnTo>
                  <a:pt x="152399" y="3022600"/>
                </a:lnTo>
                <a:cubicBezTo>
                  <a:pt x="68232" y="3022600"/>
                  <a:pt x="0" y="2954368"/>
                  <a:pt x="0" y="2870201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8255000" y="1549400"/>
            <a:ext cx="7493000" cy="50800"/>
          </a:xfrm>
          <a:custGeom>
            <a:avLst/>
            <a:gdLst/>
            <a:ahLst/>
            <a:cxnLst/>
            <a:rect l="l" t="t" r="r" b="b"/>
            <a:pathLst>
              <a:path w="7493000" h="508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5" name="Text 33"/>
          <p:cNvSpPr/>
          <p:nvPr/>
        </p:nvSpPr>
        <p:spPr>
          <a:xfrm>
            <a:off x="8458200" y="1778000"/>
            <a:ext cx="7239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6B8E2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Чого вчать казки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458200" y="23368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7" name="Shape 35"/>
          <p:cNvSpPr/>
          <p:nvPr/>
        </p:nvSpPr>
        <p:spPr>
          <a:xfrm>
            <a:off x="8575675" y="24511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3691" y="30247"/>
                </a:moveTo>
                <a:lnTo>
                  <a:pt x="88900" y="37435"/>
                </a:lnTo>
                <a:lnTo>
                  <a:pt x="94109" y="30247"/>
                </a:lnTo>
                <a:cubicBezTo>
                  <a:pt x="102791" y="18231"/>
                  <a:pt x="116751" y="11112"/>
                  <a:pt x="131579" y="11112"/>
                </a:cubicBezTo>
                <a:cubicBezTo>
                  <a:pt x="157103" y="11112"/>
                  <a:pt x="177800" y="31810"/>
                  <a:pt x="177800" y="57334"/>
                </a:cubicBezTo>
                <a:lnTo>
                  <a:pt x="177800" y="58236"/>
                </a:lnTo>
                <a:cubicBezTo>
                  <a:pt x="177800" y="97200"/>
                  <a:pt x="129218" y="142448"/>
                  <a:pt x="103867" y="161791"/>
                </a:cubicBezTo>
                <a:cubicBezTo>
                  <a:pt x="99561" y="165055"/>
                  <a:pt x="94283" y="166688"/>
                  <a:pt x="88900" y="166688"/>
                </a:cubicBezTo>
                <a:cubicBezTo>
                  <a:pt x="83517" y="166688"/>
                  <a:pt x="78204" y="165090"/>
                  <a:pt x="73933" y="161791"/>
                </a:cubicBezTo>
                <a:cubicBezTo>
                  <a:pt x="48582" y="142448"/>
                  <a:pt x="0" y="97200"/>
                  <a:pt x="0" y="58236"/>
                </a:cubicBezTo>
                <a:lnTo>
                  <a:pt x="0" y="57334"/>
                </a:lnTo>
                <a:cubicBezTo>
                  <a:pt x="0" y="31810"/>
                  <a:pt x="20697" y="11112"/>
                  <a:pt x="46221" y="11112"/>
                </a:cubicBezTo>
                <a:cubicBezTo>
                  <a:pt x="61049" y="11112"/>
                  <a:pt x="75009" y="18231"/>
                  <a:pt x="83691" y="30247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8" name="Text 36"/>
          <p:cNvSpPr/>
          <p:nvPr/>
        </p:nvSpPr>
        <p:spPr>
          <a:xfrm>
            <a:off x="9017000" y="2336800"/>
            <a:ext cx="2082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Любові до рідної землі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458200" y="27432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0" name="Shape 38"/>
          <p:cNvSpPr/>
          <p:nvPr/>
        </p:nvSpPr>
        <p:spPr>
          <a:xfrm>
            <a:off x="8564563" y="28575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93380" y="18475"/>
                </a:moveTo>
                <a:lnTo>
                  <a:pt x="52889" y="63480"/>
                </a:lnTo>
                <a:cubicBezTo>
                  <a:pt x="51291" y="65251"/>
                  <a:pt x="51361" y="67995"/>
                  <a:pt x="53062" y="69696"/>
                </a:cubicBezTo>
                <a:cubicBezTo>
                  <a:pt x="63654" y="80288"/>
                  <a:pt x="80843" y="80288"/>
                  <a:pt x="91435" y="69696"/>
                </a:cubicBezTo>
                <a:lnTo>
                  <a:pt x="102478" y="58653"/>
                </a:lnTo>
                <a:cubicBezTo>
                  <a:pt x="103937" y="57195"/>
                  <a:pt x="105777" y="56396"/>
                  <a:pt x="107652" y="56257"/>
                </a:cubicBezTo>
                <a:cubicBezTo>
                  <a:pt x="110014" y="56049"/>
                  <a:pt x="112445" y="56847"/>
                  <a:pt x="114250" y="58653"/>
                </a:cubicBezTo>
                <a:lnTo>
                  <a:pt x="175577" y="119459"/>
                </a:lnTo>
                <a:lnTo>
                  <a:pt x="200025" y="100013"/>
                </a:lnTo>
                <a:lnTo>
                  <a:pt x="200025" y="0"/>
                </a:lnTo>
                <a:lnTo>
                  <a:pt x="161131" y="22225"/>
                </a:lnTo>
                <a:lnTo>
                  <a:pt x="152866" y="16703"/>
                </a:lnTo>
                <a:cubicBezTo>
                  <a:pt x="147380" y="13057"/>
                  <a:pt x="140955" y="11112"/>
                  <a:pt x="134357" y="11112"/>
                </a:cubicBezTo>
                <a:lnTo>
                  <a:pt x="109910" y="11112"/>
                </a:lnTo>
                <a:cubicBezTo>
                  <a:pt x="109528" y="11112"/>
                  <a:pt x="109111" y="11112"/>
                  <a:pt x="108729" y="11147"/>
                </a:cubicBezTo>
                <a:cubicBezTo>
                  <a:pt x="102860" y="11460"/>
                  <a:pt x="97339" y="14099"/>
                  <a:pt x="93380" y="18475"/>
                </a:cubicBezTo>
                <a:close/>
                <a:moveTo>
                  <a:pt x="40491" y="52333"/>
                </a:moveTo>
                <a:lnTo>
                  <a:pt x="77579" y="11112"/>
                </a:lnTo>
                <a:lnTo>
                  <a:pt x="63827" y="11112"/>
                </a:lnTo>
                <a:cubicBezTo>
                  <a:pt x="54972" y="11112"/>
                  <a:pt x="46499" y="14620"/>
                  <a:pt x="40248" y="20871"/>
                </a:cubicBezTo>
                <a:lnTo>
                  <a:pt x="0" y="66675"/>
                </a:lnTo>
                <a:lnTo>
                  <a:pt x="0" y="188913"/>
                </a:lnTo>
                <a:lnTo>
                  <a:pt x="50006" y="141684"/>
                </a:lnTo>
                <a:lnTo>
                  <a:pt x="54312" y="145261"/>
                </a:lnTo>
                <a:cubicBezTo>
                  <a:pt x="62299" y="151929"/>
                  <a:pt x="72370" y="155575"/>
                  <a:pt x="82753" y="155575"/>
                </a:cubicBezTo>
                <a:lnTo>
                  <a:pt x="88205" y="155575"/>
                </a:lnTo>
                <a:lnTo>
                  <a:pt x="85775" y="153144"/>
                </a:lnTo>
                <a:cubicBezTo>
                  <a:pt x="82510" y="149880"/>
                  <a:pt x="82510" y="144601"/>
                  <a:pt x="85775" y="141372"/>
                </a:cubicBezTo>
                <a:cubicBezTo>
                  <a:pt x="89039" y="138142"/>
                  <a:pt x="94317" y="138108"/>
                  <a:pt x="97547" y="141372"/>
                </a:cubicBezTo>
                <a:lnTo>
                  <a:pt x="111785" y="155610"/>
                </a:lnTo>
                <a:lnTo>
                  <a:pt x="114910" y="155610"/>
                </a:lnTo>
                <a:cubicBezTo>
                  <a:pt x="121543" y="155610"/>
                  <a:pt x="128037" y="154116"/>
                  <a:pt x="133940" y="151338"/>
                </a:cubicBezTo>
                <a:lnTo>
                  <a:pt x="124668" y="142032"/>
                </a:lnTo>
                <a:cubicBezTo>
                  <a:pt x="121404" y="138767"/>
                  <a:pt x="121404" y="133489"/>
                  <a:pt x="124668" y="130259"/>
                </a:cubicBezTo>
                <a:cubicBezTo>
                  <a:pt x="127933" y="127030"/>
                  <a:pt x="133211" y="126995"/>
                  <a:pt x="136441" y="130259"/>
                </a:cubicBezTo>
                <a:lnTo>
                  <a:pt x="147553" y="141372"/>
                </a:lnTo>
                <a:lnTo>
                  <a:pt x="153630" y="135295"/>
                </a:lnTo>
                <a:cubicBezTo>
                  <a:pt x="156721" y="132204"/>
                  <a:pt x="157624" y="127724"/>
                  <a:pt x="156270" y="123800"/>
                </a:cubicBezTo>
                <a:lnTo>
                  <a:pt x="108382" y="76294"/>
                </a:lnTo>
                <a:lnTo>
                  <a:pt x="103207" y="81469"/>
                </a:lnTo>
                <a:cubicBezTo>
                  <a:pt x="86087" y="98589"/>
                  <a:pt x="58375" y="98589"/>
                  <a:pt x="41255" y="81469"/>
                </a:cubicBezTo>
                <a:cubicBezTo>
                  <a:pt x="33268" y="73481"/>
                  <a:pt x="32956" y="60667"/>
                  <a:pt x="40491" y="52298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1" name="Text 39"/>
          <p:cNvSpPr/>
          <p:nvPr/>
        </p:nvSpPr>
        <p:spPr>
          <a:xfrm>
            <a:off x="9017000" y="2743200"/>
            <a:ext cx="1460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Повазі до праці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8458200" y="31496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3" name="Shape 41"/>
          <p:cNvSpPr/>
          <p:nvPr/>
        </p:nvSpPr>
        <p:spPr>
          <a:xfrm>
            <a:off x="8564563" y="32639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93380" y="29587"/>
                </a:moveTo>
                <a:lnTo>
                  <a:pt x="52889" y="74593"/>
                </a:lnTo>
                <a:cubicBezTo>
                  <a:pt x="51291" y="76364"/>
                  <a:pt x="51361" y="79107"/>
                  <a:pt x="53062" y="80809"/>
                </a:cubicBezTo>
                <a:cubicBezTo>
                  <a:pt x="63654" y="91400"/>
                  <a:pt x="80843" y="91400"/>
                  <a:pt x="91435" y="80809"/>
                </a:cubicBezTo>
                <a:lnTo>
                  <a:pt x="102478" y="69766"/>
                </a:lnTo>
                <a:cubicBezTo>
                  <a:pt x="103937" y="68307"/>
                  <a:pt x="105777" y="67508"/>
                  <a:pt x="107652" y="67370"/>
                </a:cubicBezTo>
                <a:cubicBezTo>
                  <a:pt x="110014" y="67161"/>
                  <a:pt x="112445" y="67960"/>
                  <a:pt x="114250" y="69766"/>
                </a:cubicBezTo>
                <a:lnTo>
                  <a:pt x="175577" y="130572"/>
                </a:lnTo>
                <a:lnTo>
                  <a:pt x="200025" y="111125"/>
                </a:lnTo>
                <a:lnTo>
                  <a:pt x="200025" y="11112"/>
                </a:lnTo>
                <a:lnTo>
                  <a:pt x="161131" y="33337"/>
                </a:lnTo>
                <a:lnTo>
                  <a:pt x="152866" y="27816"/>
                </a:lnTo>
                <a:cubicBezTo>
                  <a:pt x="147380" y="24170"/>
                  <a:pt x="140955" y="22225"/>
                  <a:pt x="134357" y="22225"/>
                </a:cubicBezTo>
                <a:lnTo>
                  <a:pt x="109910" y="22225"/>
                </a:lnTo>
                <a:cubicBezTo>
                  <a:pt x="109528" y="22225"/>
                  <a:pt x="109111" y="22225"/>
                  <a:pt x="108729" y="22260"/>
                </a:cubicBezTo>
                <a:cubicBezTo>
                  <a:pt x="102860" y="22572"/>
                  <a:pt x="97339" y="25211"/>
                  <a:pt x="93380" y="29587"/>
                </a:cubicBezTo>
                <a:close/>
                <a:moveTo>
                  <a:pt x="40491" y="63445"/>
                </a:moveTo>
                <a:lnTo>
                  <a:pt x="77579" y="22225"/>
                </a:lnTo>
                <a:lnTo>
                  <a:pt x="63827" y="22225"/>
                </a:lnTo>
                <a:cubicBezTo>
                  <a:pt x="54972" y="22225"/>
                  <a:pt x="46499" y="25732"/>
                  <a:pt x="40248" y="31983"/>
                </a:cubicBezTo>
                <a:lnTo>
                  <a:pt x="38894" y="33337"/>
                </a:lnTo>
                <a:lnTo>
                  <a:pt x="0" y="11112"/>
                </a:lnTo>
                <a:lnTo>
                  <a:pt x="0" y="111125"/>
                </a:lnTo>
                <a:lnTo>
                  <a:pt x="54312" y="156374"/>
                </a:lnTo>
                <a:cubicBezTo>
                  <a:pt x="62299" y="163041"/>
                  <a:pt x="72370" y="166688"/>
                  <a:pt x="82753" y="166688"/>
                </a:cubicBezTo>
                <a:lnTo>
                  <a:pt x="88205" y="166688"/>
                </a:lnTo>
                <a:lnTo>
                  <a:pt x="85775" y="164257"/>
                </a:lnTo>
                <a:cubicBezTo>
                  <a:pt x="82510" y="160992"/>
                  <a:pt x="82510" y="155714"/>
                  <a:pt x="85775" y="152484"/>
                </a:cubicBezTo>
                <a:cubicBezTo>
                  <a:pt x="89039" y="149255"/>
                  <a:pt x="94317" y="149220"/>
                  <a:pt x="97547" y="152484"/>
                </a:cubicBezTo>
                <a:lnTo>
                  <a:pt x="111785" y="166722"/>
                </a:lnTo>
                <a:lnTo>
                  <a:pt x="114910" y="166722"/>
                </a:lnTo>
                <a:cubicBezTo>
                  <a:pt x="121543" y="166722"/>
                  <a:pt x="128037" y="165229"/>
                  <a:pt x="133940" y="162451"/>
                </a:cubicBezTo>
                <a:lnTo>
                  <a:pt x="124668" y="153144"/>
                </a:lnTo>
                <a:cubicBezTo>
                  <a:pt x="121404" y="149880"/>
                  <a:pt x="121404" y="144601"/>
                  <a:pt x="124668" y="141372"/>
                </a:cubicBezTo>
                <a:cubicBezTo>
                  <a:pt x="127933" y="138142"/>
                  <a:pt x="133211" y="138108"/>
                  <a:pt x="136441" y="141372"/>
                </a:cubicBezTo>
                <a:lnTo>
                  <a:pt x="147553" y="152484"/>
                </a:lnTo>
                <a:lnTo>
                  <a:pt x="153630" y="146407"/>
                </a:lnTo>
                <a:cubicBezTo>
                  <a:pt x="156721" y="143317"/>
                  <a:pt x="157624" y="138837"/>
                  <a:pt x="156270" y="134913"/>
                </a:cubicBezTo>
                <a:lnTo>
                  <a:pt x="108382" y="87407"/>
                </a:lnTo>
                <a:lnTo>
                  <a:pt x="103207" y="92581"/>
                </a:lnTo>
                <a:cubicBezTo>
                  <a:pt x="86087" y="109701"/>
                  <a:pt x="58375" y="109701"/>
                  <a:pt x="41255" y="92581"/>
                </a:cubicBezTo>
                <a:cubicBezTo>
                  <a:pt x="33268" y="84594"/>
                  <a:pt x="32956" y="71780"/>
                  <a:pt x="40491" y="63411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4" name="Text 42"/>
          <p:cNvSpPr/>
          <p:nvPr/>
        </p:nvSpPr>
        <p:spPr>
          <a:xfrm>
            <a:off x="9017000" y="3149600"/>
            <a:ext cx="191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Дружбі та відданості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458200" y="3556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6" name="Shape 44"/>
          <p:cNvSpPr/>
          <p:nvPr/>
        </p:nvSpPr>
        <p:spPr>
          <a:xfrm>
            <a:off x="8575675" y="36703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96470" y="2986"/>
                </a:moveTo>
                <a:cubicBezTo>
                  <a:pt x="92199" y="-972"/>
                  <a:pt x="85601" y="-972"/>
                  <a:pt x="81364" y="2986"/>
                </a:cubicBezTo>
                <a:lnTo>
                  <a:pt x="3577" y="75218"/>
                </a:lnTo>
                <a:cubicBezTo>
                  <a:pt x="243" y="78343"/>
                  <a:pt x="-868" y="83170"/>
                  <a:pt x="799" y="87407"/>
                </a:cubicBezTo>
                <a:cubicBezTo>
                  <a:pt x="2466" y="91643"/>
                  <a:pt x="6529" y="94456"/>
                  <a:pt x="11112" y="94456"/>
                </a:cubicBezTo>
                <a:lnTo>
                  <a:pt x="16669" y="94456"/>
                </a:lnTo>
                <a:lnTo>
                  <a:pt x="16669" y="155575"/>
                </a:lnTo>
                <a:cubicBezTo>
                  <a:pt x="16669" y="167833"/>
                  <a:pt x="26635" y="177800"/>
                  <a:pt x="38894" y="177800"/>
                </a:cubicBezTo>
                <a:lnTo>
                  <a:pt x="138906" y="177800"/>
                </a:lnTo>
                <a:cubicBezTo>
                  <a:pt x="151165" y="177800"/>
                  <a:pt x="161131" y="167833"/>
                  <a:pt x="161131" y="155575"/>
                </a:cubicBezTo>
                <a:lnTo>
                  <a:pt x="161131" y="94456"/>
                </a:lnTo>
                <a:lnTo>
                  <a:pt x="166688" y="94456"/>
                </a:lnTo>
                <a:cubicBezTo>
                  <a:pt x="171271" y="94456"/>
                  <a:pt x="175369" y="91643"/>
                  <a:pt x="177036" y="87407"/>
                </a:cubicBezTo>
                <a:cubicBezTo>
                  <a:pt x="178703" y="83170"/>
                  <a:pt x="177592" y="78308"/>
                  <a:pt x="174258" y="75218"/>
                </a:cubicBezTo>
                <a:lnTo>
                  <a:pt x="96470" y="2986"/>
                </a:lnTo>
                <a:close/>
                <a:moveTo>
                  <a:pt x="83344" y="111125"/>
                </a:moveTo>
                <a:lnTo>
                  <a:pt x="94456" y="111125"/>
                </a:lnTo>
                <a:cubicBezTo>
                  <a:pt x="103659" y="111125"/>
                  <a:pt x="111125" y="118591"/>
                  <a:pt x="111125" y="127794"/>
                </a:cubicBezTo>
                <a:lnTo>
                  <a:pt x="111125" y="161131"/>
                </a:lnTo>
                <a:lnTo>
                  <a:pt x="66675" y="161131"/>
                </a:lnTo>
                <a:lnTo>
                  <a:pt x="66675" y="127794"/>
                </a:lnTo>
                <a:cubicBezTo>
                  <a:pt x="66675" y="118591"/>
                  <a:pt x="74141" y="111125"/>
                  <a:pt x="83344" y="111125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7" name="Text 45"/>
          <p:cNvSpPr/>
          <p:nvPr/>
        </p:nvSpPr>
        <p:spPr>
          <a:xfrm>
            <a:off x="9017000" y="3556000"/>
            <a:ext cx="1816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Родинній підтримці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8458200" y="3962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49" name="Shape 47"/>
          <p:cNvSpPr/>
          <p:nvPr/>
        </p:nvSpPr>
        <p:spPr>
          <a:xfrm>
            <a:off x="8575675" y="40767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0"/>
                </a:moveTo>
                <a:cubicBezTo>
                  <a:pt x="90497" y="0"/>
                  <a:pt x="92095" y="347"/>
                  <a:pt x="93553" y="1007"/>
                </a:cubicBezTo>
                <a:lnTo>
                  <a:pt x="158978" y="28754"/>
                </a:lnTo>
                <a:cubicBezTo>
                  <a:pt x="166618" y="31983"/>
                  <a:pt x="172313" y="39519"/>
                  <a:pt x="172278" y="48617"/>
                </a:cubicBezTo>
                <a:cubicBezTo>
                  <a:pt x="172105" y="83066"/>
                  <a:pt x="157936" y="146095"/>
                  <a:pt x="98103" y="174744"/>
                </a:cubicBezTo>
                <a:cubicBezTo>
                  <a:pt x="92303" y="177522"/>
                  <a:pt x="85566" y="177522"/>
                  <a:pt x="79767" y="174744"/>
                </a:cubicBezTo>
                <a:cubicBezTo>
                  <a:pt x="19898" y="146095"/>
                  <a:pt x="5765" y="83066"/>
                  <a:pt x="5591" y="48617"/>
                </a:cubicBezTo>
                <a:cubicBezTo>
                  <a:pt x="5556" y="39519"/>
                  <a:pt x="11251" y="31983"/>
                  <a:pt x="18891" y="28754"/>
                </a:cubicBezTo>
                <a:lnTo>
                  <a:pt x="84281" y="1007"/>
                </a:lnTo>
                <a:cubicBezTo>
                  <a:pt x="85740" y="347"/>
                  <a:pt x="87303" y="0"/>
                  <a:pt x="88900" y="0"/>
                </a:cubicBezTo>
                <a:close/>
                <a:moveTo>
                  <a:pt x="88900" y="23197"/>
                </a:moveTo>
                <a:lnTo>
                  <a:pt x="88900" y="154498"/>
                </a:lnTo>
                <a:cubicBezTo>
                  <a:pt x="136823" y="131301"/>
                  <a:pt x="149706" y="79906"/>
                  <a:pt x="150019" y="49138"/>
                </a:cubicBezTo>
                <a:lnTo>
                  <a:pt x="88900" y="23232"/>
                </a:lnTo>
                <a:lnTo>
                  <a:pt x="88900" y="23232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50" name="Text 48"/>
          <p:cNvSpPr/>
          <p:nvPr/>
        </p:nvSpPr>
        <p:spPr>
          <a:xfrm>
            <a:off x="9017000" y="3962400"/>
            <a:ext cx="1892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Відвазі та сміливості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255000" y="4775200"/>
            <a:ext cx="7493000" cy="1955800"/>
          </a:xfrm>
          <a:custGeom>
            <a:avLst/>
            <a:gdLst/>
            <a:ahLst/>
            <a:cxnLst/>
            <a:rect l="l" t="t" r="r" b="b"/>
            <a:pathLst>
              <a:path w="7493000" h="1955800">
                <a:moveTo>
                  <a:pt x="152396" y="0"/>
                </a:moveTo>
                <a:lnTo>
                  <a:pt x="7340604" y="0"/>
                </a:lnTo>
                <a:cubicBezTo>
                  <a:pt x="7424770" y="0"/>
                  <a:pt x="7493000" y="68230"/>
                  <a:pt x="7493000" y="152396"/>
                </a:cubicBezTo>
                <a:lnTo>
                  <a:pt x="7493000" y="1803404"/>
                </a:lnTo>
                <a:cubicBezTo>
                  <a:pt x="7493000" y="1887570"/>
                  <a:pt x="7424770" y="1955800"/>
                  <a:pt x="7340604" y="1955800"/>
                </a:cubicBezTo>
                <a:lnTo>
                  <a:pt x="152396" y="1955800"/>
                </a:lnTo>
                <a:cubicBezTo>
                  <a:pt x="68230" y="1955800"/>
                  <a:pt x="0" y="1887570"/>
                  <a:pt x="0" y="1803404"/>
                </a:cubicBezTo>
                <a:lnTo>
                  <a:pt x="0" y="152396"/>
                </a:lnTo>
                <a:cubicBezTo>
                  <a:pt x="0" y="68286"/>
                  <a:pt x="68286" y="0"/>
                  <a:pt x="152396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2" name="Shape 50"/>
          <p:cNvSpPr/>
          <p:nvPr/>
        </p:nvSpPr>
        <p:spPr>
          <a:xfrm>
            <a:off x="8458200" y="50292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90500" y="15875"/>
                </a:moveTo>
                <a:lnTo>
                  <a:pt x="254000" y="15875"/>
                </a:lnTo>
                <a:cubicBezTo>
                  <a:pt x="262781" y="15875"/>
                  <a:pt x="269875" y="22969"/>
                  <a:pt x="269875" y="31750"/>
                </a:cubicBezTo>
                <a:cubicBezTo>
                  <a:pt x="269875" y="40531"/>
                  <a:pt x="262781" y="47625"/>
                  <a:pt x="254000" y="47625"/>
                </a:cubicBezTo>
                <a:lnTo>
                  <a:pt x="197644" y="47625"/>
                </a:lnTo>
                <a:cubicBezTo>
                  <a:pt x="195064" y="60424"/>
                  <a:pt x="186283" y="70991"/>
                  <a:pt x="174625" y="76051"/>
                </a:cubicBezTo>
                <a:lnTo>
                  <a:pt x="174625" y="222250"/>
                </a:lnTo>
                <a:lnTo>
                  <a:pt x="254000" y="222250"/>
                </a:lnTo>
                <a:cubicBezTo>
                  <a:pt x="262781" y="222250"/>
                  <a:pt x="269875" y="229344"/>
                  <a:pt x="269875" y="238125"/>
                </a:cubicBezTo>
                <a:cubicBezTo>
                  <a:pt x="269875" y="246906"/>
                  <a:pt x="262781" y="254000"/>
                  <a:pt x="254000" y="254000"/>
                </a:cubicBezTo>
                <a:lnTo>
                  <a:pt x="63500" y="254000"/>
                </a:lnTo>
                <a:cubicBezTo>
                  <a:pt x="54719" y="254000"/>
                  <a:pt x="47625" y="246906"/>
                  <a:pt x="47625" y="238125"/>
                </a:cubicBezTo>
                <a:cubicBezTo>
                  <a:pt x="47625" y="229344"/>
                  <a:pt x="54719" y="222250"/>
                  <a:pt x="63500" y="222250"/>
                </a:cubicBezTo>
                <a:lnTo>
                  <a:pt x="142875" y="222250"/>
                </a:lnTo>
                <a:lnTo>
                  <a:pt x="142875" y="76051"/>
                </a:lnTo>
                <a:cubicBezTo>
                  <a:pt x="131217" y="70941"/>
                  <a:pt x="122436" y="60375"/>
                  <a:pt x="119856" y="47625"/>
                </a:cubicBezTo>
                <a:lnTo>
                  <a:pt x="63500" y="47625"/>
                </a:lnTo>
                <a:cubicBezTo>
                  <a:pt x="54719" y="47625"/>
                  <a:pt x="47625" y="40531"/>
                  <a:pt x="47625" y="31750"/>
                </a:cubicBezTo>
                <a:cubicBezTo>
                  <a:pt x="47625" y="22969"/>
                  <a:pt x="54719" y="15875"/>
                  <a:pt x="63500" y="15875"/>
                </a:cubicBezTo>
                <a:lnTo>
                  <a:pt x="127000" y="15875"/>
                </a:lnTo>
                <a:cubicBezTo>
                  <a:pt x="134243" y="6251"/>
                  <a:pt x="145752" y="0"/>
                  <a:pt x="158750" y="0"/>
                </a:cubicBezTo>
                <a:cubicBezTo>
                  <a:pt x="171748" y="0"/>
                  <a:pt x="183257" y="6251"/>
                  <a:pt x="190500" y="15875"/>
                </a:cubicBezTo>
                <a:close/>
                <a:moveTo>
                  <a:pt x="218083" y="158750"/>
                </a:moveTo>
                <a:lnTo>
                  <a:pt x="289917" y="158750"/>
                </a:lnTo>
                <a:lnTo>
                  <a:pt x="254000" y="97135"/>
                </a:lnTo>
                <a:lnTo>
                  <a:pt x="218083" y="158750"/>
                </a:lnTo>
                <a:close/>
                <a:moveTo>
                  <a:pt x="254000" y="206375"/>
                </a:moveTo>
                <a:cubicBezTo>
                  <a:pt x="222796" y="206375"/>
                  <a:pt x="196850" y="189508"/>
                  <a:pt x="191492" y="167233"/>
                </a:cubicBezTo>
                <a:cubicBezTo>
                  <a:pt x="190202" y="161776"/>
                  <a:pt x="191988" y="156170"/>
                  <a:pt x="194816" y="151309"/>
                </a:cubicBezTo>
                <a:lnTo>
                  <a:pt x="242044" y="70346"/>
                </a:lnTo>
                <a:cubicBezTo>
                  <a:pt x="244525" y="66080"/>
                  <a:pt x="249089" y="63500"/>
                  <a:pt x="254000" y="63500"/>
                </a:cubicBezTo>
                <a:cubicBezTo>
                  <a:pt x="258911" y="63500"/>
                  <a:pt x="263475" y="66129"/>
                  <a:pt x="265956" y="70346"/>
                </a:cubicBezTo>
                <a:lnTo>
                  <a:pt x="313184" y="151309"/>
                </a:lnTo>
                <a:cubicBezTo>
                  <a:pt x="316012" y="156170"/>
                  <a:pt x="317798" y="161776"/>
                  <a:pt x="316508" y="167233"/>
                </a:cubicBezTo>
                <a:cubicBezTo>
                  <a:pt x="311150" y="189458"/>
                  <a:pt x="285204" y="206375"/>
                  <a:pt x="254000" y="206375"/>
                </a:cubicBezTo>
                <a:close/>
                <a:moveTo>
                  <a:pt x="62905" y="97135"/>
                </a:moveTo>
                <a:lnTo>
                  <a:pt x="26988" y="158750"/>
                </a:lnTo>
                <a:lnTo>
                  <a:pt x="98871" y="158750"/>
                </a:lnTo>
                <a:lnTo>
                  <a:pt x="62905" y="97135"/>
                </a:lnTo>
                <a:close/>
                <a:moveTo>
                  <a:pt x="446" y="167233"/>
                </a:moveTo>
                <a:cubicBezTo>
                  <a:pt x="-843" y="161776"/>
                  <a:pt x="943" y="156170"/>
                  <a:pt x="3770" y="151309"/>
                </a:cubicBezTo>
                <a:lnTo>
                  <a:pt x="50998" y="70346"/>
                </a:lnTo>
                <a:cubicBezTo>
                  <a:pt x="53479" y="66080"/>
                  <a:pt x="58043" y="63500"/>
                  <a:pt x="62954" y="63500"/>
                </a:cubicBezTo>
                <a:cubicBezTo>
                  <a:pt x="67866" y="63500"/>
                  <a:pt x="72430" y="66129"/>
                  <a:pt x="74910" y="70346"/>
                </a:cubicBezTo>
                <a:lnTo>
                  <a:pt x="122138" y="151309"/>
                </a:lnTo>
                <a:cubicBezTo>
                  <a:pt x="124966" y="156170"/>
                  <a:pt x="126752" y="161776"/>
                  <a:pt x="125462" y="167233"/>
                </a:cubicBezTo>
                <a:cubicBezTo>
                  <a:pt x="120104" y="189458"/>
                  <a:pt x="94159" y="206375"/>
                  <a:pt x="62954" y="206375"/>
                </a:cubicBezTo>
                <a:cubicBezTo>
                  <a:pt x="31750" y="206375"/>
                  <a:pt x="5804" y="189508"/>
                  <a:pt x="446" y="167233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53" name="Text 51"/>
          <p:cNvSpPr/>
          <p:nvPr/>
        </p:nvSpPr>
        <p:spPr>
          <a:xfrm>
            <a:off x="8775700" y="4978400"/>
            <a:ext cx="689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Мораль казок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458200" y="5435600"/>
            <a:ext cx="71882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"Не роби іншим того, чого собі не бажаєш"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458200" y="5867400"/>
            <a:ext cx="71882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Казки показують, що хліб є дорожчим за золото, що кмітливість та працьовитість перемагають.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6675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" name="Shape 1"/>
          <p:cNvSpPr/>
          <p:nvPr/>
        </p:nvSpPr>
        <p:spPr>
          <a:xfrm>
            <a:off x="800100" y="92075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74367" y="228600"/>
                </a:moveTo>
                <a:cubicBezTo>
                  <a:pt x="178713" y="215325"/>
                  <a:pt x="187404" y="203299"/>
                  <a:pt x="197227" y="192941"/>
                </a:cubicBezTo>
                <a:cubicBezTo>
                  <a:pt x="216694" y="172462"/>
                  <a:pt x="228600" y="144780"/>
                  <a:pt x="228600" y="114300"/>
                </a:cubicBezTo>
                <a:cubicBezTo>
                  <a:pt x="228600" y="51197"/>
                  <a:pt x="177403" y="0"/>
                  <a:pt x="114300" y="0"/>
                </a:cubicBezTo>
                <a:cubicBezTo>
                  <a:pt x="51197" y="0"/>
                  <a:pt x="0" y="51197"/>
                  <a:pt x="0" y="114300"/>
                </a:cubicBezTo>
                <a:cubicBezTo>
                  <a:pt x="0" y="144780"/>
                  <a:pt x="11906" y="172462"/>
                  <a:pt x="31373" y="192941"/>
                </a:cubicBezTo>
                <a:cubicBezTo>
                  <a:pt x="41196" y="203299"/>
                  <a:pt x="49947" y="215325"/>
                  <a:pt x="54233" y="228600"/>
                </a:cubicBezTo>
                <a:lnTo>
                  <a:pt x="174308" y="228600"/>
                </a:lnTo>
                <a:close/>
                <a:moveTo>
                  <a:pt x="171450" y="257175"/>
                </a:moveTo>
                <a:lnTo>
                  <a:pt x="57150" y="257175"/>
                </a:lnTo>
                <a:lnTo>
                  <a:pt x="57150" y="266700"/>
                </a:lnTo>
                <a:cubicBezTo>
                  <a:pt x="57150" y="293013"/>
                  <a:pt x="78462" y="314325"/>
                  <a:pt x="104775" y="314325"/>
                </a:cubicBezTo>
                <a:lnTo>
                  <a:pt x="123825" y="314325"/>
                </a:lnTo>
                <a:cubicBezTo>
                  <a:pt x="150138" y="314325"/>
                  <a:pt x="171450" y="293013"/>
                  <a:pt x="171450" y="266700"/>
                </a:cubicBezTo>
                <a:lnTo>
                  <a:pt x="171450" y="257175"/>
                </a:lnTo>
                <a:close/>
                <a:moveTo>
                  <a:pt x="109537" y="66675"/>
                </a:moveTo>
                <a:cubicBezTo>
                  <a:pt x="85844" y="66675"/>
                  <a:pt x="66675" y="85844"/>
                  <a:pt x="66675" y="109537"/>
                </a:cubicBezTo>
                <a:cubicBezTo>
                  <a:pt x="66675" y="117455"/>
                  <a:pt x="60305" y="123825"/>
                  <a:pt x="52388" y="123825"/>
                </a:cubicBezTo>
                <a:cubicBezTo>
                  <a:pt x="44470" y="123825"/>
                  <a:pt x="38100" y="117455"/>
                  <a:pt x="38100" y="109537"/>
                </a:cubicBezTo>
                <a:cubicBezTo>
                  <a:pt x="38100" y="70068"/>
                  <a:pt x="70068" y="38100"/>
                  <a:pt x="109537" y="38100"/>
                </a:cubicBezTo>
                <a:cubicBezTo>
                  <a:pt x="117455" y="38100"/>
                  <a:pt x="123825" y="44470"/>
                  <a:pt x="123825" y="52388"/>
                </a:cubicBezTo>
                <a:cubicBezTo>
                  <a:pt x="123825" y="60305"/>
                  <a:pt x="117455" y="66675"/>
                  <a:pt x="109537" y="66675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524000" y="508000"/>
            <a:ext cx="43561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Прислів'я </a:t>
            </a:r>
            <a:r>
              <a:rPr lang="en-US" sz="3600" b="1" dirty="0" err="1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та</a:t>
            </a: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</a:t>
            </a:r>
            <a:r>
              <a:rPr lang="en-US" sz="3600" b="1" dirty="0" err="1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приказки</a:t>
            </a:r>
            <a:r>
              <a:rPr lang="ru-RU" sz="3600" b="1" dirty="0" smtClean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  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524000" y="1130300"/>
            <a:ext cx="4254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Народна мудрість у коротких формах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524000" y="15875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892300"/>
            <a:ext cx="8216900" cy="2667000"/>
          </a:xfrm>
          <a:custGeom>
            <a:avLst/>
            <a:gdLst/>
            <a:ahLst/>
            <a:cxnLst/>
            <a:rect l="l" t="t" r="r" b="b"/>
            <a:pathLst>
              <a:path w="8216900" h="2667000">
                <a:moveTo>
                  <a:pt x="50800" y="0"/>
                </a:moveTo>
                <a:lnTo>
                  <a:pt x="8013701" y="0"/>
                </a:lnTo>
                <a:cubicBezTo>
                  <a:pt x="8125925" y="0"/>
                  <a:pt x="8216900" y="90975"/>
                  <a:pt x="8216900" y="203199"/>
                </a:cubicBezTo>
                <a:lnTo>
                  <a:pt x="8216900" y="2463801"/>
                </a:lnTo>
                <a:cubicBezTo>
                  <a:pt x="8216900" y="2576025"/>
                  <a:pt x="8125925" y="2667000"/>
                  <a:pt x="8013701" y="2667000"/>
                </a:cubicBezTo>
                <a:lnTo>
                  <a:pt x="50800" y="2667000"/>
                </a:lnTo>
                <a:cubicBezTo>
                  <a:pt x="22744" y="2667000"/>
                  <a:pt x="0" y="2644256"/>
                  <a:pt x="0" y="2616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33400" y="1892300"/>
            <a:ext cx="50800" cy="2667000"/>
          </a:xfrm>
          <a:custGeom>
            <a:avLst/>
            <a:gdLst/>
            <a:ahLst/>
            <a:cxnLst/>
            <a:rect l="l" t="t" r="r" b="b"/>
            <a:pathLst>
              <a:path w="50800" h="2667000">
                <a:moveTo>
                  <a:pt x="50800" y="0"/>
                </a:moveTo>
                <a:lnTo>
                  <a:pt x="50800" y="0"/>
                </a:lnTo>
                <a:lnTo>
                  <a:pt x="50800" y="2667000"/>
                </a:lnTo>
                <a:lnTo>
                  <a:pt x="50800" y="2667000"/>
                </a:lnTo>
                <a:cubicBezTo>
                  <a:pt x="22763" y="2667000"/>
                  <a:pt x="0" y="2644237"/>
                  <a:pt x="0" y="2616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9" name="Text 7"/>
          <p:cNvSpPr/>
          <p:nvPr/>
        </p:nvSpPr>
        <p:spPr>
          <a:xfrm>
            <a:off x="762000" y="2095500"/>
            <a:ext cx="79375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6B8E2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Що таке прислів'я та приказки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2603500"/>
            <a:ext cx="78867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Прислів'я та приказки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короткі, переважно віршовані звернення, що через особливу організацію, інтонаційне забарвлення, використання специфічних мовних засобів виразності передають ставлення народу до предмета або явища.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2000" y="3695700"/>
            <a:ext cx="78867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 художніх образах прислів'їв та приказок </a:t>
            </a:r>
            <a:r>
              <a:rPr lang="en-US" sz="1600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віддзеркалено досвід прожитого життя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в усьому його різноманітті та суперечливостях.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8000" y="4711700"/>
            <a:ext cx="4051300" cy="1143000"/>
          </a:xfrm>
          <a:custGeom>
            <a:avLst/>
            <a:gdLst/>
            <a:ahLst/>
            <a:cxnLst/>
            <a:rect l="l" t="t" r="r" b="b"/>
            <a:pathLst>
              <a:path w="4051300" h="1143000">
                <a:moveTo>
                  <a:pt x="152396" y="0"/>
                </a:moveTo>
                <a:lnTo>
                  <a:pt x="3898904" y="0"/>
                </a:lnTo>
                <a:cubicBezTo>
                  <a:pt x="3983070" y="0"/>
                  <a:pt x="4051300" y="68230"/>
                  <a:pt x="4051300" y="152396"/>
                </a:cubicBezTo>
                <a:lnTo>
                  <a:pt x="4051300" y="990604"/>
                </a:lnTo>
                <a:cubicBezTo>
                  <a:pt x="4051300" y="1074770"/>
                  <a:pt x="3983070" y="1143000"/>
                  <a:pt x="3898904" y="1143000"/>
                </a:cubicBezTo>
                <a:lnTo>
                  <a:pt x="152396" y="1143000"/>
                </a:lnTo>
                <a:cubicBezTo>
                  <a:pt x="68230" y="1143000"/>
                  <a:pt x="0" y="1074770"/>
                  <a:pt x="0" y="990604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68350" y="491490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128588"/>
                </a:moveTo>
                <a:cubicBezTo>
                  <a:pt x="0" y="89118"/>
                  <a:pt x="31968" y="57150"/>
                  <a:pt x="71438" y="57150"/>
                </a:cubicBezTo>
                <a:lnTo>
                  <a:pt x="76200" y="57150"/>
                </a:lnTo>
                <a:cubicBezTo>
                  <a:pt x="86737" y="57150"/>
                  <a:pt x="95250" y="65663"/>
                  <a:pt x="95250" y="76200"/>
                </a:cubicBezTo>
                <a:cubicBezTo>
                  <a:pt x="95250" y="86737"/>
                  <a:pt x="86737" y="95250"/>
                  <a:pt x="76200" y="95250"/>
                </a:cubicBezTo>
                <a:lnTo>
                  <a:pt x="71438" y="95250"/>
                </a:lnTo>
                <a:cubicBezTo>
                  <a:pt x="53042" y="95250"/>
                  <a:pt x="38100" y="110192"/>
                  <a:pt x="38100" y="128588"/>
                </a:cubicBezTo>
                <a:lnTo>
                  <a:pt x="38100" y="133350"/>
                </a:lnTo>
                <a:lnTo>
                  <a:pt x="76200" y="133350"/>
                </a:lnTo>
                <a:cubicBezTo>
                  <a:pt x="97215" y="133350"/>
                  <a:pt x="114300" y="150435"/>
                  <a:pt x="114300" y="171450"/>
                </a:cubicBezTo>
                <a:lnTo>
                  <a:pt x="114300" y="209550"/>
                </a:lnTo>
                <a:cubicBezTo>
                  <a:pt x="114300" y="230565"/>
                  <a:pt x="97215" y="247650"/>
                  <a:pt x="76200" y="247650"/>
                </a:cubicBezTo>
                <a:lnTo>
                  <a:pt x="38100" y="247650"/>
                </a:lnTo>
                <a:cubicBezTo>
                  <a:pt x="17085" y="247650"/>
                  <a:pt x="0" y="230565"/>
                  <a:pt x="0" y="209550"/>
                </a:cubicBezTo>
                <a:lnTo>
                  <a:pt x="0" y="128588"/>
                </a:lnTo>
                <a:close/>
                <a:moveTo>
                  <a:pt x="152400" y="128588"/>
                </a:moveTo>
                <a:cubicBezTo>
                  <a:pt x="152400" y="89118"/>
                  <a:pt x="184368" y="57150"/>
                  <a:pt x="223838" y="57150"/>
                </a:cubicBezTo>
                <a:lnTo>
                  <a:pt x="228600" y="57150"/>
                </a:lnTo>
                <a:cubicBezTo>
                  <a:pt x="239137" y="57150"/>
                  <a:pt x="247650" y="65663"/>
                  <a:pt x="247650" y="76200"/>
                </a:cubicBezTo>
                <a:cubicBezTo>
                  <a:pt x="247650" y="86737"/>
                  <a:pt x="239137" y="95250"/>
                  <a:pt x="228600" y="95250"/>
                </a:cubicBezTo>
                <a:lnTo>
                  <a:pt x="223838" y="95250"/>
                </a:lnTo>
                <a:cubicBezTo>
                  <a:pt x="205442" y="95250"/>
                  <a:pt x="190500" y="110192"/>
                  <a:pt x="190500" y="128588"/>
                </a:cubicBezTo>
                <a:lnTo>
                  <a:pt x="190500" y="133350"/>
                </a:lnTo>
                <a:lnTo>
                  <a:pt x="228600" y="133350"/>
                </a:lnTo>
                <a:cubicBezTo>
                  <a:pt x="249615" y="133350"/>
                  <a:pt x="266700" y="150435"/>
                  <a:pt x="266700" y="171450"/>
                </a:cubicBezTo>
                <a:lnTo>
                  <a:pt x="266700" y="209550"/>
                </a:lnTo>
                <a:cubicBezTo>
                  <a:pt x="266700" y="230565"/>
                  <a:pt x="249615" y="247650"/>
                  <a:pt x="228600" y="247650"/>
                </a:cubicBezTo>
                <a:lnTo>
                  <a:pt x="190500" y="247650"/>
                </a:lnTo>
                <a:cubicBezTo>
                  <a:pt x="169485" y="247650"/>
                  <a:pt x="152400" y="230565"/>
                  <a:pt x="152400" y="209550"/>
                </a:cubicBezTo>
                <a:lnTo>
                  <a:pt x="152400" y="128588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14" name="Text 12"/>
          <p:cNvSpPr/>
          <p:nvPr/>
        </p:nvSpPr>
        <p:spPr>
          <a:xfrm>
            <a:off x="711200" y="5321300"/>
            <a:ext cx="37465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"Книги читати - все знати"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705350" y="4711700"/>
            <a:ext cx="4051300" cy="1143000"/>
          </a:xfrm>
          <a:custGeom>
            <a:avLst/>
            <a:gdLst/>
            <a:ahLst/>
            <a:cxnLst/>
            <a:rect l="l" t="t" r="r" b="b"/>
            <a:pathLst>
              <a:path w="4051300" h="1143000">
                <a:moveTo>
                  <a:pt x="152396" y="0"/>
                </a:moveTo>
                <a:lnTo>
                  <a:pt x="3898904" y="0"/>
                </a:lnTo>
                <a:cubicBezTo>
                  <a:pt x="3983070" y="0"/>
                  <a:pt x="4051300" y="68230"/>
                  <a:pt x="4051300" y="152396"/>
                </a:cubicBezTo>
                <a:lnTo>
                  <a:pt x="4051300" y="990604"/>
                </a:lnTo>
                <a:cubicBezTo>
                  <a:pt x="4051300" y="1074770"/>
                  <a:pt x="3983070" y="1143000"/>
                  <a:pt x="3898904" y="1143000"/>
                </a:cubicBezTo>
                <a:lnTo>
                  <a:pt x="152396" y="1143000"/>
                </a:lnTo>
                <a:cubicBezTo>
                  <a:pt x="68230" y="1143000"/>
                  <a:pt x="0" y="1074770"/>
                  <a:pt x="0" y="990604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65700" y="491490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128588"/>
                </a:moveTo>
                <a:cubicBezTo>
                  <a:pt x="0" y="89118"/>
                  <a:pt x="31968" y="57150"/>
                  <a:pt x="71438" y="57150"/>
                </a:cubicBezTo>
                <a:lnTo>
                  <a:pt x="76200" y="57150"/>
                </a:lnTo>
                <a:cubicBezTo>
                  <a:pt x="86737" y="57150"/>
                  <a:pt x="95250" y="65663"/>
                  <a:pt x="95250" y="76200"/>
                </a:cubicBezTo>
                <a:cubicBezTo>
                  <a:pt x="95250" y="86737"/>
                  <a:pt x="86737" y="95250"/>
                  <a:pt x="76200" y="95250"/>
                </a:cubicBezTo>
                <a:lnTo>
                  <a:pt x="71438" y="95250"/>
                </a:lnTo>
                <a:cubicBezTo>
                  <a:pt x="53042" y="95250"/>
                  <a:pt x="38100" y="110192"/>
                  <a:pt x="38100" y="128588"/>
                </a:cubicBezTo>
                <a:lnTo>
                  <a:pt x="38100" y="133350"/>
                </a:lnTo>
                <a:lnTo>
                  <a:pt x="76200" y="133350"/>
                </a:lnTo>
                <a:cubicBezTo>
                  <a:pt x="97215" y="133350"/>
                  <a:pt x="114300" y="150435"/>
                  <a:pt x="114300" y="171450"/>
                </a:cubicBezTo>
                <a:lnTo>
                  <a:pt x="114300" y="209550"/>
                </a:lnTo>
                <a:cubicBezTo>
                  <a:pt x="114300" y="230565"/>
                  <a:pt x="97215" y="247650"/>
                  <a:pt x="76200" y="247650"/>
                </a:cubicBezTo>
                <a:lnTo>
                  <a:pt x="38100" y="247650"/>
                </a:lnTo>
                <a:cubicBezTo>
                  <a:pt x="17085" y="247650"/>
                  <a:pt x="0" y="230565"/>
                  <a:pt x="0" y="209550"/>
                </a:cubicBezTo>
                <a:lnTo>
                  <a:pt x="0" y="128588"/>
                </a:lnTo>
                <a:close/>
                <a:moveTo>
                  <a:pt x="152400" y="128588"/>
                </a:moveTo>
                <a:cubicBezTo>
                  <a:pt x="152400" y="89118"/>
                  <a:pt x="184368" y="57150"/>
                  <a:pt x="223838" y="57150"/>
                </a:cubicBezTo>
                <a:lnTo>
                  <a:pt x="228600" y="57150"/>
                </a:lnTo>
                <a:cubicBezTo>
                  <a:pt x="239137" y="57150"/>
                  <a:pt x="247650" y="65663"/>
                  <a:pt x="247650" y="76200"/>
                </a:cubicBezTo>
                <a:cubicBezTo>
                  <a:pt x="247650" y="86737"/>
                  <a:pt x="239137" y="95250"/>
                  <a:pt x="228600" y="95250"/>
                </a:cubicBezTo>
                <a:lnTo>
                  <a:pt x="223838" y="95250"/>
                </a:lnTo>
                <a:cubicBezTo>
                  <a:pt x="205442" y="95250"/>
                  <a:pt x="190500" y="110192"/>
                  <a:pt x="190500" y="128588"/>
                </a:cubicBezTo>
                <a:lnTo>
                  <a:pt x="190500" y="133350"/>
                </a:lnTo>
                <a:lnTo>
                  <a:pt x="228600" y="133350"/>
                </a:lnTo>
                <a:cubicBezTo>
                  <a:pt x="249615" y="133350"/>
                  <a:pt x="266700" y="150435"/>
                  <a:pt x="266700" y="171450"/>
                </a:cubicBezTo>
                <a:lnTo>
                  <a:pt x="266700" y="209550"/>
                </a:lnTo>
                <a:cubicBezTo>
                  <a:pt x="266700" y="230565"/>
                  <a:pt x="249615" y="247650"/>
                  <a:pt x="228600" y="247650"/>
                </a:cubicBezTo>
                <a:lnTo>
                  <a:pt x="190500" y="247650"/>
                </a:lnTo>
                <a:cubicBezTo>
                  <a:pt x="169485" y="247650"/>
                  <a:pt x="152400" y="230565"/>
                  <a:pt x="152400" y="209550"/>
                </a:cubicBezTo>
                <a:lnTo>
                  <a:pt x="152400" y="128588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17" name="Text 15"/>
          <p:cNvSpPr/>
          <p:nvPr/>
        </p:nvSpPr>
        <p:spPr>
          <a:xfrm>
            <a:off x="4908550" y="5321300"/>
            <a:ext cx="37465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"Не кажи: Не вмію! Кажи: Навчуся!"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08000" y="6007100"/>
            <a:ext cx="4051300" cy="1473200"/>
          </a:xfrm>
          <a:custGeom>
            <a:avLst/>
            <a:gdLst/>
            <a:ahLst/>
            <a:cxnLst/>
            <a:rect l="l" t="t" r="r" b="b"/>
            <a:pathLst>
              <a:path w="4051300" h="1473200">
                <a:moveTo>
                  <a:pt x="152403" y="0"/>
                </a:moveTo>
                <a:lnTo>
                  <a:pt x="3898897" y="0"/>
                </a:lnTo>
                <a:cubicBezTo>
                  <a:pt x="3983067" y="0"/>
                  <a:pt x="4051300" y="68233"/>
                  <a:pt x="4051300" y="152403"/>
                </a:cubicBezTo>
                <a:lnTo>
                  <a:pt x="4051300" y="1320797"/>
                </a:lnTo>
                <a:cubicBezTo>
                  <a:pt x="4051300" y="1404967"/>
                  <a:pt x="3983067" y="1473200"/>
                  <a:pt x="3898897" y="1473200"/>
                </a:cubicBezTo>
                <a:lnTo>
                  <a:pt x="152403" y="1473200"/>
                </a:lnTo>
                <a:cubicBezTo>
                  <a:pt x="68233" y="1473200"/>
                  <a:pt x="0" y="1404967"/>
                  <a:pt x="0" y="13207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768350" y="621030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128588"/>
                </a:moveTo>
                <a:cubicBezTo>
                  <a:pt x="0" y="89118"/>
                  <a:pt x="31968" y="57150"/>
                  <a:pt x="71438" y="57150"/>
                </a:cubicBezTo>
                <a:lnTo>
                  <a:pt x="76200" y="57150"/>
                </a:lnTo>
                <a:cubicBezTo>
                  <a:pt x="86737" y="57150"/>
                  <a:pt x="95250" y="65663"/>
                  <a:pt x="95250" y="76200"/>
                </a:cubicBezTo>
                <a:cubicBezTo>
                  <a:pt x="95250" y="86737"/>
                  <a:pt x="86737" y="95250"/>
                  <a:pt x="76200" y="95250"/>
                </a:cubicBezTo>
                <a:lnTo>
                  <a:pt x="71438" y="95250"/>
                </a:lnTo>
                <a:cubicBezTo>
                  <a:pt x="53042" y="95250"/>
                  <a:pt x="38100" y="110192"/>
                  <a:pt x="38100" y="128588"/>
                </a:cubicBezTo>
                <a:lnTo>
                  <a:pt x="38100" y="133350"/>
                </a:lnTo>
                <a:lnTo>
                  <a:pt x="76200" y="133350"/>
                </a:lnTo>
                <a:cubicBezTo>
                  <a:pt x="97215" y="133350"/>
                  <a:pt x="114300" y="150435"/>
                  <a:pt x="114300" y="171450"/>
                </a:cubicBezTo>
                <a:lnTo>
                  <a:pt x="114300" y="209550"/>
                </a:lnTo>
                <a:cubicBezTo>
                  <a:pt x="114300" y="230565"/>
                  <a:pt x="97215" y="247650"/>
                  <a:pt x="76200" y="247650"/>
                </a:cubicBezTo>
                <a:lnTo>
                  <a:pt x="38100" y="247650"/>
                </a:lnTo>
                <a:cubicBezTo>
                  <a:pt x="17085" y="247650"/>
                  <a:pt x="0" y="230565"/>
                  <a:pt x="0" y="209550"/>
                </a:cubicBezTo>
                <a:lnTo>
                  <a:pt x="0" y="128588"/>
                </a:lnTo>
                <a:close/>
                <a:moveTo>
                  <a:pt x="152400" y="128588"/>
                </a:moveTo>
                <a:cubicBezTo>
                  <a:pt x="152400" y="89118"/>
                  <a:pt x="184368" y="57150"/>
                  <a:pt x="223838" y="57150"/>
                </a:cubicBezTo>
                <a:lnTo>
                  <a:pt x="228600" y="57150"/>
                </a:lnTo>
                <a:cubicBezTo>
                  <a:pt x="239137" y="57150"/>
                  <a:pt x="247650" y="65663"/>
                  <a:pt x="247650" y="76200"/>
                </a:cubicBezTo>
                <a:cubicBezTo>
                  <a:pt x="247650" y="86737"/>
                  <a:pt x="239137" y="95250"/>
                  <a:pt x="228600" y="95250"/>
                </a:cubicBezTo>
                <a:lnTo>
                  <a:pt x="223838" y="95250"/>
                </a:lnTo>
                <a:cubicBezTo>
                  <a:pt x="205442" y="95250"/>
                  <a:pt x="190500" y="110192"/>
                  <a:pt x="190500" y="128588"/>
                </a:cubicBezTo>
                <a:lnTo>
                  <a:pt x="190500" y="133350"/>
                </a:lnTo>
                <a:lnTo>
                  <a:pt x="228600" y="133350"/>
                </a:lnTo>
                <a:cubicBezTo>
                  <a:pt x="249615" y="133350"/>
                  <a:pt x="266700" y="150435"/>
                  <a:pt x="266700" y="171450"/>
                </a:cubicBezTo>
                <a:lnTo>
                  <a:pt x="266700" y="209550"/>
                </a:lnTo>
                <a:cubicBezTo>
                  <a:pt x="266700" y="230565"/>
                  <a:pt x="249615" y="247650"/>
                  <a:pt x="228600" y="247650"/>
                </a:cubicBezTo>
                <a:lnTo>
                  <a:pt x="190500" y="247650"/>
                </a:lnTo>
                <a:cubicBezTo>
                  <a:pt x="169485" y="247650"/>
                  <a:pt x="152400" y="230565"/>
                  <a:pt x="152400" y="209550"/>
                </a:cubicBezTo>
                <a:lnTo>
                  <a:pt x="152400" y="128588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0" name="Text 18"/>
          <p:cNvSpPr/>
          <p:nvPr/>
        </p:nvSpPr>
        <p:spPr>
          <a:xfrm>
            <a:off x="711200" y="6616700"/>
            <a:ext cx="3746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"Учи сина, як годуєш, бо тоді не навчиш, як тебе годуватиме"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705350" y="6007100"/>
            <a:ext cx="4051300" cy="1473200"/>
          </a:xfrm>
          <a:custGeom>
            <a:avLst/>
            <a:gdLst/>
            <a:ahLst/>
            <a:cxnLst/>
            <a:rect l="l" t="t" r="r" b="b"/>
            <a:pathLst>
              <a:path w="4051300" h="1473200">
                <a:moveTo>
                  <a:pt x="152403" y="0"/>
                </a:moveTo>
                <a:lnTo>
                  <a:pt x="3898897" y="0"/>
                </a:lnTo>
                <a:cubicBezTo>
                  <a:pt x="3983067" y="0"/>
                  <a:pt x="4051300" y="68233"/>
                  <a:pt x="4051300" y="152403"/>
                </a:cubicBezTo>
                <a:lnTo>
                  <a:pt x="4051300" y="1320797"/>
                </a:lnTo>
                <a:cubicBezTo>
                  <a:pt x="4051300" y="1404967"/>
                  <a:pt x="3983067" y="1473200"/>
                  <a:pt x="3898897" y="1473200"/>
                </a:cubicBezTo>
                <a:lnTo>
                  <a:pt x="152403" y="1473200"/>
                </a:lnTo>
                <a:cubicBezTo>
                  <a:pt x="68233" y="1473200"/>
                  <a:pt x="0" y="1404967"/>
                  <a:pt x="0" y="1320797"/>
                </a:cubicBezTo>
                <a:lnTo>
                  <a:pt x="0" y="152403"/>
                </a:lnTo>
                <a:cubicBezTo>
                  <a:pt x="0" y="68289"/>
                  <a:pt x="68289" y="0"/>
                  <a:pt x="152403" y="0"/>
                </a:cubicBezTo>
                <a:close/>
              </a:path>
            </a:pathLst>
          </a:custGeom>
          <a:solidFill>
            <a:srgbClr val="A0522D"/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965700" y="621030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128588"/>
                </a:moveTo>
                <a:cubicBezTo>
                  <a:pt x="0" y="89118"/>
                  <a:pt x="31968" y="57150"/>
                  <a:pt x="71438" y="57150"/>
                </a:cubicBezTo>
                <a:lnTo>
                  <a:pt x="76200" y="57150"/>
                </a:lnTo>
                <a:cubicBezTo>
                  <a:pt x="86737" y="57150"/>
                  <a:pt x="95250" y="65663"/>
                  <a:pt x="95250" y="76200"/>
                </a:cubicBezTo>
                <a:cubicBezTo>
                  <a:pt x="95250" y="86737"/>
                  <a:pt x="86737" y="95250"/>
                  <a:pt x="76200" y="95250"/>
                </a:cubicBezTo>
                <a:lnTo>
                  <a:pt x="71438" y="95250"/>
                </a:lnTo>
                <a:cubicBezTo>
                  <a:pt x="53042" y="95250"/>
                  <a:pt x="38100" y="110192"/>
                  <a:pt x="38100" y="128588"/>
                </a:cubicBezTo>
                <a:lnTo>
                  <a:pt x="38100" y="133350"/>
                </a:lnTo>
                <a:lnTo>
                  <a:pt x="76200" y="133350"/>
                </a:lnTo>
                <a:cubicBezTo>
                  <a:pt x="97215" y="133350"/>
                  <a:pt x="114300" y="150435"/>
                  <a:pt x="114300" y="171450"/>
                </a:cubicBezTo>
                <a:lnTo>
                  <a:pt x="114300" y="209550"/>
                </a:lnTo>
                <a:cubicBezTo>
                  <a:pt x="114300" y="230565"/>
                  <a:pt x="97215" y="247650"/>
                  <a:pt x="76200" y="247650"/>
                </a:cubicBezTo>
                <a:lnTo>
                  <a:pt x="38100" y="247650"/>
                </a:lnTo>
                <a:cubicBezTo>
                  <a:pt x="17085" y="247650"/>
                  <a:pt x="0" y="230565"/>
                  <a:pt x="0" y="209550"/>
                </a:cubicBezTo>
                <a:lnTo>
                  <a:pt x="0" y="128588"/>
                </a:lnTo>
                <a:close/>
                <a:moveTo>
                  <a:pt x="152400" y="128588"/>
                </a:moveTo>
                <a:cubicBezTo>
                  <a:pt x="152400" y="89118"/>
                  <a:pt x="184368" y="57150"/>
                  <a:pt x="223838" y="57150"/>
                </a:cubicBezTo>
                <a:lnTo>
                  <a:pt x="228600" y="57150"/>
                </a:lnTo>
                <a:cubicBezTo>
                  <a:pt x="239137" y="57150"/>
                  <a:pt x="247650" y="65663"/>
                  <a:pt x="247650" y="76200"/>
                </a:cubicBezTo>
                <a:cubicBezTo>
                  <a:pt x="247650" y="86737"/>
                  <a:pt x="239137" y="95250"/>
                  <a:pt x="228600" y="95250"/>
                </a:cubicBezTo>
                <a:lnTo>
                  <a:pt x="223838" y="95250"/>
                </a:lnTo>
                <a:cubicBezTo>
                  <a:pt x="205442" y="95250"/>
                  <a:pt x="190500" y="110192"/>
                  <a:pt x="190500" y="128588"/>
                </a:cubicBezTo>
                <a:lnTo>
                  <a:pt x="190500" y="133350"/>
                </a:lnTo>
                <a:lnTo>
                  <a:pt x="228600" y="133350"/>
                </a:lnTo>
                <a:cubicBezTo>
                  <a:pt x="249615" y="133350"/>
                  <a:pt x="266700" y="150435"/>
                  <a:pt x="266700" y="171450"/>
                </a:cubicBezTo>
                <a:lnTo>
                  <a:pt x="266700" y="209550"/>
                </a:lnTo>
                <a:cubicBezTo>
                  <a:pt x="266700" y="230565"/>
                  <a:pt x="249615" y="247650"/>
                  <a:pt x="228600" y="247650"/>
                </a:cubicBezTo>
                <a:lnTo>
                  <a:pt x="190500" y="247650"/>
                </a:lnTo>
                <a:cubicBezTo>
                  <a:pt x="169485" y="247650"/>
                  <a:pt x="152400" y="230565"/>
                  <a:pt x="152400" y="209550"/>
                </a:cubicBezTo>
                <a:lnTo>
                  <a:pt x="152400" y="128588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3" name="Text 21"/>
          <p:cNvSpPr/>
          <p:nvPr/>
        </p:nvSpPr>
        <p:spPr>
          <a:xfrm>
            <a:off x="4908550" y="6616700"/>
            <a:ext cx="37465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"Як не навчиш дитину в пелюшках, то не навчиш і в подушках"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9004300" y="1892300"/>
            <a:ext cx="6743700" cy="4102100"/>
          </a:xfrm>
          <a:custGeom>
            <a:avLst/>
            <a:gdLst/>
            <a:ahLst/>
            <a:cxnLst/>
            <a:rect l="l" t="t" r="r" b="b"/>
            <a:pathLst>
              <a:path w="6743700" h="4102100">
                <a:moveTo>
                  <a:pt x="203218" y="0"/>
                </a:moveTo>
                <a:lnTo>
                  <a:pt x="6540482" y="0"/>
                </a:lnTo>
                <a:cubicBezTo>
                  <a:pt x="6652716" y="0"/>
                  <a:pt x="6743700" y="90984"/>
                  <a:pt x="6743700" y="203218"/>
                </a:cubicBezTo>
                <a:lnTo>
                  <a:pt x="6743700" y="3898882"/>
                </a:lnTo>
                <a:cubicBezTo>
                  <a:pt x="6743700" y="4011116"/>
                  <a:pt x="6652716" y="4102100"/>
                  <a:pt x="6540482" y="4102100"/>
                </a:cubicBezTo>
                <a:lnTo>
                  <a:pt x="203218" y="4102100"/>
                </a:lnTo>
                <a:cubicBezTo>
                  <a:pt x="90984" y="4102100"/>
                  <a:pt x="0" y="4011116"/>
                  <a:pt x="0" y="3898882"/>
                </a:cubicBezTo>
                <a:lnTo>
                  <a:pt x="0" y="203218"/>
                </a:lnTo>
                <a:cubicBezTo>
                  <a:pt x="0" y="91059"/>
                  <a:pt x="91059" y="0"/>
                  <a:pt x="203218" y="0"/>
                </a:cubicBezTo>
                <a:close/>
              </a:path>
            </a:pathLst>
          </a:custGeom>
          <a:solidFill>
            <a:srgbClr val="6B8E23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9258300" y="2146300"/>
            <a:ext cx="63881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Особливості прислів'їв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9375775" y="28194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22885" y="79350"/>
                </a:moveTo>
                <a:cubicBezTo>
                  <a:pt x="27503" y="47054"/>
                  <a:pt x="55319" y="22225"/>
                  <a:pt x="88900" y="22225"/>
                </a:cubicBezTo>
                <a:cubicBezTo>
                  <a:pt x="107305" y="22225"/>
                  <a:pt x="123974" y="29691"/>
                  <a:pt x="136059" y="41741"/>
                </a:cubicBezTo>
                <a:cubicBezTo>
                  <a:pt x="136128" y="41811"/>
                  <a:pt x="136198" y="41880"/>
                  <a:pt x="136267" y="41950"/>
                </a:cubicBezTo>
                <a:lnTo>
                  <a:pt x="138906" y="44450"/>
                </a:lnTo>
                <a:lnTo>
                  <a:pt x="122272" y="44450"/>
                </a:lnTo>
                <a:cubicBezTo>
                  <a:pt x="116126" y="44450"/>
                  <a:pt x="111160" y="49416"/>
                  <a:pt x="111160" y="55563"/>
                </a:cubicBezTo>
                <a:cubicBezTo>
                  <a:pt x="111160" y="61709"/>
                  <a:pt x="116126" y="66675"/>
                  <a:pt x="122272" y="66675"/>
                </a:cubicBezTo>
                <a:lnTo>
                  <a:pt x="166722" y="66675"/>
                </a:lnTo>
                <a:cubicBezTo>
                  <a:pt x="172869" y="66675"/>
                  <a:pt x="177835" y="61709"/>
                  <a:pt x="177835" y="55563"/>
                </a:cubicBezTo>
                <a:lnTo>
                  <a:pt x="177835" y="11112"/>
                </a:lnTo>
                <a:cubicBezTo>
                  <a:pt x="177835" y="4966"/>
                  <a:pt x="172869" y="0"/>
                  <a:pt x="166722" y="0"/>
                </a:cubicBezTo>
                <a:cubicBezTo>
                  <a:pt x="160576" y="0"/>
                  <a:pt x="155610" y="4966"/>
                  <a:pt x="155610" y="11112"/>
                </a:cubicBezTo>
                <a:lnTo>
                  <a:pt x="155610" y="29656"/>
                </a:lnTo>
                <a:lnTo>
                  <a:pt x="151686" y="25941"/>
                </a:lnTo>
                <a:cubicBezTo>
                  <a:pt x="135607" y="9932"/>
                  <a:pt x="113382" y="0"/>
                  <a:pt x="88900" y="0"/>
                </a:cubicBezTo>
                <a:cubicBezTo>
                  <a:pt x="44103" y="0"/>
                  <a:pt x="7049" y="33129"/>
                  <a:pt x="903" y="76225"/>
                </a:cubicBezTo>
                <a:cubicBezTo>
                  <a:pt x="35" y="82302"/>
                  <a:pt x="4237" y="87928"/>
                  <a:pt x="10314" y="88796"/>
                </a:cubicBezTo>
                <a:cubicBezTo>
                  <a:pt x="16391" y="89664"/>
                  <a:pt x="22017" y="85427"/>
                  <a:pt x="22885" y="79385"/>
                </a:cubicBezTo>
                <a:close/>
                <a:moveTo>
                  <a:pt x="176897" y="101575"/>
                </a:moveTo>
                <a:cubicBezTo>
                  <a:pt x="177765" y="95498"/>
                  <a:pt x="173529" y="89872"/>
                  <a:pt x="167486" y="89004"/>
                </a:cubicBezTo>
                <a:cubicBezTo>
                  <a:pt x="161444" y="88136"/>
                  <a:pt x="155783" y="92373"/>
                  <a:pt x="154915" y="98415"/>
                </a:cubicBezTo>
                <a:cubicBezTo>
                  <a:pt x="150297" y="130711"/>
                  <a:pt x="122481" y="155540"/>
                  <a:pt x="88900" y="155540"/>
                </a:cubicBezTo>
                <a:cubicBezTo>
                  <a:pt x="70495" y="155540"/>
                  <a:pt x="53826" y="148074"/>
                  <a:pt x="41741" y="136024"/>
                </a:cubicBezTo>
                <a:cubicBezTo>
                  <a:pt x="41672" y="135954"/>
                  <a:pt x="41602" y="135885"/>
                  <a:pt x="41533" y="135816"/>
                </a:cubicBezTo>
                <a:lnTo>
                  <a:pt x="38894" y="133315"/>
                </a:lnTo>
                <a:lnTo>
                  <a:pt x="55528" y="133315"/>
                </a:lnTo>
                <a:cubicBezTo>
                  <a:pt x="61674" y="133315"/>
                  <a:pt x="66640" y="128349"/>
                  <a:pt x="66640" y="122203"/>
                </a:cubicBezTo>
                <a:cubicBezTo>
                  <a:pt x="66640" y="116056"/>
                  <a:pt x="61674" y="111090"/>
                  <a:pt x="55528" y="111090"/>
                </a:cubicBezTo>
                <a:lnTo>
                  <a:pt x="11112" y="111125"/>
                </a:lnTo>
                <a:cubicBezTo>
                  <a:pt x="8161" y="111125"/>
                  <a:pt x="5313" y="112306"/>
                  <a:pt x="3230" y="114424"/>
                </a:cubicBezTo>
                <a:cubicBezTo>
                  <a:pt x="1146" y="116542"/>
                  <a:pt x="-35" y="119355"/>
                  <a:pt x="0" y="122342"/>
                </a:cubicBezTo>
                <a:lnTo>
                  <a:pt x="347" y="166444"/>
                </a:lnTo>
                <a:cubicBezTo>
                  <a:pt x="382" y="172591"/>
                  <a:pt x="5417" y="177522"/>
                  <a:pt x="11564" y="177453"/>
                </a:cubicBezTo>
                <a:cubicBezTo>
                  <a:pt x="17711" y="177383"/>
                  <a:pt x="22642" y="172383"/>
                  <a:pt x="22572" y="166236"/>
                </a:cubicBezTo>
                <a:lnTo>
                  <a:pt x="22433" y="148352"/>
                </a:lnTo>
                <a:lnTo>
                  <a:pt x="26149" y="151859"/>
                </a:lnTo>
                <a:cubicBezTo>
                  <a:pt x="42228" y="167868"/>
                  <a:pt x="64418" y="177800"/>
                  <a:pt x="88900" y="177800"/>
                </a:cubicBezTo>
                <a:cubicBezTo>
                  <a:pt x="133697" y="177800"/>
                  <a:pt x="170751" y="144671"/>
                  <a:pt x="176897" y="101575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27" name="Text 25"/>
          <p:cNvSpPr/>
          <p:nvPr/>
        </p:nvSpPr>
        <p:spPr>
          <a:xfrm>
            <a:off x="9817100" y="2705100"/>
            <a:ext cx="4140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Віршована форма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817100" y="3060700"/>
            <a:ext cx="4127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Ритмічна організація, що полегшує запам'ятовування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9375775" y="34290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162520" y="2431"/>
                </a:moveTo>
                <a:cubicBezTo>
                  <a:pt x="165160" y="4549"/>
                  <a:pt x="166688" y="7744"/>
                  <a:pt x="166688" y="11112"/>
                </a:cubicBezTo>
                <a:lnTo>
                  <a:pt x="166688" y="116681"/>
                </a:lnTo>
                <a:cubicBezTo>
                  <a:pt x="166688" y="132030"/>
                  <a:pt x="151755" y="144463"/>
                  <a:pt x="133350" y="144463"/>
                </a:cubicBezTo>
                <a:cubicBezTo>
                  <a:pt x="114945" y="144463"/>
                  <a:pt x="100013" y="132030"/>
                  <a:pt x="100013" y="116681"/>
                </a:cubicBezTo>
                <a:cubicBezTo>
                  <a:pt x="100013" y="101332"/>
                  <a:pt x="114945" y="88900"/>
                  <a:pt x="133350" y="88900"/>
                </a:cubicBezTo>
                <a:cubicBezTo>
                  <a:pt x="137239" y="88900"/>
                  <a:pt x="140990" y="89456"/>
                  <a:pt x="144463" y="90497"/>
                </a:cubicBezTo>
                <a:lnTo>
                  <a:pt x="144463" y="49972"/>
                </a:lnTo>
                <a:lnTo>
                  <a:pt x="66675" y="67265"/>
                </a:lnTo>
                <a:lnTo>
                  <a:pt x="66675" y="138906"/>
                </a:lnTo>
                <a:cubicBezTo>
                  <a:pt x="66675" y="154255"/>
                  <a:pt x="51743" y="166688"/>
                  <a:pt x="33337" y="166688"/>
                </a:cubicBezTo>
                <a:cubicBezTo>
                  <a:pt x="14932" y="166688"/>
                  <a:pt x="0" y="154255"/>
                  <a:pt x="0" y="138906"/>
                </a:cubicBezTo>
                <a:cubicBezTo>
                  <a:pt x="0" y="123557"/>
                  <a:pt x="14932" y="111125"/>
                  <a:pt x="33337" y="111125"/>
                </a:cubicBezTo>
                <a:cubicBezTo>
                  <a:pt x="37227" y="111125"/>
                  <a:pt x="40977" y="111681"/>
                  <a:pt x="44450" y="112722"/>
                </a:cubicBezTo>
                <a:lnTo>
                  <a:pt x="44450" y="33337"/>
                </a:lnTo>
                <a:cubicBezTo>
                  <a:pt x="44450" y="28129"/>
                  <a:pt x="48062" y="23614"/>
                  <a:pt x="53166" y="22503"/>
                </a:cubicBezTo>
                <a:lnTo>
                  <a:pt x="153179" y="278"/>
                </a:lnTo>
                <a:cubicBezTo>
                  <a:pt x="156478" y="-451"/>
                  <a:pt x="159916" y="347"/>
                  <a:pt x="162555" y="2466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0" name="Text 28"/>
          <p:cNvSpPr/>
          <p:nvPr/>
        </p:nvSpPr>
        <p:spPr>
          <a:xfrm>
            <a:off x="9817100" y="3314700"/>
            <a:ext cx="341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Інтонаційне забарвлення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817100" y="3670300"/>
            <a:ext cx="3403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Емоційна виразність, що передає ставлення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375775" y="40386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177800" y="88900"/>
                </a:moveTo>
                <a:cubicBezTo>
                  <a:pt x="177800" y="89213"/>
                  <a:pt x="177800" y="89525"/>
                  <a:pt x="177800" y="89838"/>
                </a:cubicBezTo>
                <a:cubicBezTo>
                  <a:pt x="177661" y="102513"/>
                  <a:pt x="166132" y="111125"/>
                  <a:pt x="153457" y="111125"/>
                </a:cubicBezTo>
                <a:lnTo>
                  <a:pt x="119459" y="111125"/>
                </a:lnTo>
                <a:cubicBezTo>
                  <a:pt x="110257" y="111125"/>
                  <a:pt x="102791" y="118591"/>
                  <a:pt x="102791" y="127794"/>
                </a:cubicBezTo>
                <a:cubicBezTo>
                  <a:pt x="102791" y="128974"/>
                  <a:pt x="102930" y="130120"/>
                  <a:pt x="103138" y="131232"/>
                </a:cubicBezTo>
                <a:cubicBezTo>
                  <a:pt x="103867" y="134774"/>
                  <a:pt x="105395" y="138177"/>
                  <a:pt x="106888" y="141615"/>
                </a:cubicBezTo>
                <a:cubicBezTo>
                  <a:pt x="109007" y="146407"/>
                  <a:pt x="111090" y="151165"/>
                  <a:pt x="111090" y="156200"/>
                </a:cubicBezTo>
                <a:cubicBezTo>
                  <a:pt x="111090" y="167243"/>
                  <a:pt x="103589" y="177279"/>
                  <a:pt x="92546" y="177731"/>
                </a:cubicBezTo>
                <a:cubicBezTo>
                  <a:pt x="91331" y="177765"/>
                  <a:pt x="90115" y="177800"/>
                  <a:pt x="88865" y="177800"/>
                </a:cubicBezTo>
                <a:cubicBezTo>
                  <a:pt x="39762" y="177800"/>
                  <a:pt x="-35" y="138003"/>
                  <a:pt x="-35" y="88900"/>
                </a:cubicBezTo>
                <a:cubicBezTo>
                  <a:pt x="-35" y="39797"/>
                  <a:pt x="39797" y="0"/>
                  <a:pt x="88900" y="0"/>
                </a:cubicBezTo>
                <a:cubicBezTo>
                  <a:pt x="138003" y="0"/>
                  <a:pt x="177800" y="39797"/>
                  <a:pt x="177800" y="88900"/>
                </a:cubicBezTo>
                <a:close/>
                <a:moveTo>
                  <a:pt x="44450" y="100013"/>
                </a:moveTo>
                <a:cubicBezTo>
                  <a:pt x="44450" y="93879"/>
                  <a:pt x="39471" y="88900"/>
                  <a:pt x="33337" y="88900"/>
                </a:cubicBezTo>
                <a:cubicBezTo>
                  <a:pt x="27204" y="88900"/>
                  <a:pt x="22225" y="93879"/>
                  <a:pt x="22225" y="100013"/>
                </a:cubicBezTo>
                <a:cubicBezTo>
                  <a:pt x="22225" y="106146"/>
                  <a:pt x="27204" y="111125"/>
                  <a:pt x="33337" y="111125"/>
                </a:cubicBezTo>
                <a:cubicBezTo>
                  <a:pt x="39471" y="111125"/>
                  <a:pt x="44450" y="106146"/>
                  <a:pt x="44450" y="100013"/>
                </a:cubicBezTo>
                <a:close/>
                <a:moveTo>
                  <a:pt x="44450" y="66675"/>
                </a:moveTo>
                <a:cubicBezTo>
                  <a:pt x="50583" y="66675"/>
                  <a:pt x="55563" y="61696"/>
                  <a:pt x="55563" y="55563"/>
                </a:cubicBezTo>
                <a:cubicBezTo>
                  <a:pt x="55563" y="49429"/>
                  <a:pt x="50583" y="44450"/>
                  <a:pt x="44450" y="44450"/>
                </a:cubicBezTo>
                <a:cubicBezTo>
                  <a:pt x="38317" y="44450"/>
                  <a:pt x="33337" y="49429"/>
                  <a:pt x="33337" y="55563"/>
                </a:cubicBezTo>
                <a:cubicBezTo>
                  <a:pt x="33337" y="61696"/>
                  <a:pt x="38317" y="66675"/>
                  <a:pt x="44450" y="66675"/>
                </a:cubicBezTo>
                <a:close/>
                <a:moveTo>
                  <a:pt x="100013" y="33337"/>
                </a:moveTo>
                <a:cubicBezTo>
                  <a:pt x="100013" y="27204"/>
                  <a:pt x="95033" y="22225"/>
                  <a:pt x="88900" y="22225"/>
                </a:cubicBezTo>
                <a:cubicBezTo>
                  <a:pt x="82767" y="22225"/>
                  <a:pt x="77788" y="27204"/>
                  <a:pt x="77788" y="33337"/>
                </a:cubicBezTo>
                <a:cubicBezTo>
                  <a:pt x="77788" y="39471"/>
                  <a:pt x="82767" y="44450"/>
                  <a:pt x="88900" y="44450"/>
                </a:cubicBezTo>
                <a:cubicBezTo>
                  <a:pt x="95033" y="44450"/>
                  <a:pt x="100013" y="39471"/>
                  <a:pt x="100013" y="33337"/>
                </a:cubicBezTo>
                <a:close/>
                <a:moveTo>
                  <a:pt x="133350" y="66675"/>
                </a:moveTo>
                <a:cubicBezTo>
                  <a:pt x="139483" y="66675"/>
                  <a:pt x="144463" y="61696"/>
                  <a:pt x="144463" y="55563"/>
                </a:cubicBezTo>
                <a:cubicBezTo>
                  <a:pt x="144463" y="49429"/>
                  <a:pt x="139483" y="44450"/>
                  <a:pt x="133350" y="44450"/>
                </a:cubicBezTo>
                <a:cubicBezTo>
                  <a:pt x="127217" y="44450"/>
                  <a:pt x="122238" y="49429"/>
                  <a:pt x="122238" y="55563"/>
                </a:cubicBezTo>
                <a:cubicBezTo>
                  <a:pt x="122238" y="61696"/>
                  <a:pt x="127217" y="66675"/>
                  <a:pt x="133350" y="66675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3" name="Text 31"/>
          <p:cNvSpPr/>
          <p:nvPr/>
        </p:nvSpPr>
        <p:spPr>
          <a:xfrm>
            <a:off x="9817100" y="3924300"/>
            <a:ext cx="2463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Мовні засоби виразності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817100" y="4279900"/>
            <a:ext cx="24511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Порівняння, епітети, метафори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375775" y="46482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41672" y="19447"/>
                </a:moveTo>
                <a:cubicBezTo>
                  <a:pt x="41672" y="8716"/>
                  <a:pt x="50388" y="0"/>
                  <a:pt x="61119" y="0"/>
                </a:cubicBezTo>
                <a:lnTo>
                  <a:pt x="69453" y="0"/>
                </a:lnTo>
                <a:cubicBezTo>
                  <a:pt x="75600" y="0"/>
                  <a:pt x="80566" y="4966"/>
                  <a:pt x="80566" y="11112"/>
                </a:cubicBezTo>
                <a:lnTo>
                  <a:pt x="80566" y="166688"/>
                </a:lnTo>
                <a:cubicBezTo>
                  <a:pt x="80566" y="172834"/>
                  <a:pt x="75600" y="177800"/>
                  <a:pt x="69453" y="177800"/>
                </a:cubicBezTo>
                <a:lnTo>
                  <a:pt x="58341" y="177800"/>
                </a:lnTo>
                <a:cubicBezTo>
                  <a:pt x="47992" y="177800"/>
                  <a:pt x="39276" y="170716"/>
                  <a:pt x="36810" y="161131"/>
                </a:cubicBezTo>
                <a:cubicBezTo>
                  <a:pt x="36567" y="161131"/>
                  <a:pt x="36359" y="161131"/>
                  <a:pt x="36116" y="161131"/>
                </a:cubicBezTo>
                <a:cubicBezTo>
                  <a:pt x="20766" y="161131"/>
                  <a:pt x="8334" y="148699"/>
                  <a:pt x="8334" y="133350"/>
                </a:cubicBezTo>
                <a:cubicBezTo>
                  <a:pt x="8334" y="127099"/>
                  <a:pt x="10418" y="121335"/>
                  <a:pt x="13891" y="116681"/>
                </a:cubicBezTo>
                <a:cubicBezTo>
                  <a:pt x="7154" y="111611"/>
                  <a:pt x="2778" y="103555"/>
                  <a:pt x="2778" y="94456"/>
                </a:cubicBezTo>
                <a:cubicBezTo>
                  <a:pt x="2778" y="83726"/>
                  <a:pt x="8890" y="74384"/>
                  <a:pt x="17780" y="69766"/>
                </a:cubicBezTo>
                <a:cubicBezTo>
                  <a:pt x="15314" y="65598"/>
                  <a:pt x="13891" y="60737"/>
                  <a:pt x="13891" y="55563"/>
                </a:cubicBezTo>
                <a:cubicBezTo>
                  <a:pt x="13891" y="40213"/>
                  <a:pt x="26323" y="27781"/>
                  <a:pt x="41672" y="27781"/>
                </a:cubicBezTo>
                <a:lnTo>
                  <a:pt x="41672" y="19447"/>
                </a:lnTo>
                <a:close/>
                <a:moveTo>
                  <a:pt x="136128" y="19447"/>
                </a:moveTo>
                <a:lnTo>
                  <a:pt x="136128" y="27781"/>
                </a:lnTo>
                <a:cubicBezTo>
                  <a:pt x="151477" y="27781"/>
                  <a:pt x="163909" y="40213"/>
                  <a:pt x="163909" y="55563"/>
                </a:cubicBezTo>
                <a:cubicBezTo>
                  <a:pt x="163909" y="60771"/>
                  <a:pt x="162486" y="65633"/>
                  <a:pt x="160020" y="69766"/>
                </a:cubicBezTo>
                <a:cubicBezTo>
                  <a:pt x="168945" y="74384"/>
                  <a:pt x="175022" y="83691"/>
                  <a:pt x="175022" y="94456"/>
                </a:cubicBezTo>
                <a:cubicBezTo>
                  <a:pt x="175022" y="103555"/>
                  <a:pt x="170646" y="111611"/>
                  <a:pt x="163909" y="116681"/>
                </a:cubicBezTo>
                <a:cubicBezTo>
                  <a:pt x="167382" y="121335"/>
                  <a:pt x="169466" y="127099"/>
                  <a:pt x="169466" y="133350"/>
                </a:cubicBezTo>
                <a:cubicBezTo>
                  <a:pt x="169466" y="148699"/>
                  <a:pt x="157034" y="161131"/>
                  <a:pt x="141684" y="161131"/>
                </a:cubicBezTo>
                <a:cubicBezTo>
                  <a:pt x="141441" y="161131"/>
                  <a:pt x="141233" y="161131"/>
                  <a:pt x="140990" y="161131"/>
                </a:cubicBezTo>
                <a:cubicBezTo>
                  <a:pt x="138524" y="170716"/>
                  <a:pt x="129808" y="177800"/>
                  <a:pt x="119459" y="177800"/>
                </a:cubicBezTo>
                <a:lnTo>
                  <a:pt x="108347" y="177800"/>
                </a:lnTo>
                <a:cubicBezTo>
                  <a:pt x="102200" y="177800"/>
                  <a:pt x="97234" y="172834"/>
                  <a:pt x="97234" y="166688"/>
                </a:cubicBezTo>
                <a:lnTo>
                  <a:pt x="97234" y="11112"/>
                </a:lnTo>
                <a:cubicBezTo>
                  <a:pt x="97234" y="4966"/>
                  <a:pt x="102200" y="0"/>
                  <a:pt x="108347" y="0"/>
                </a:cubicBezTo>
                <a:lnTo>
                  <a:pt x="116681" y="0"/>
                </a:lnTo>
                <a:cubicBezTo>
                  <a:pt x="127412" y="0"/>
                  <a:pt x="136128" y="8716"/>
                  <a:pt x="136128" y="19447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6" name="Text 34"/>
          <p:cNvSpPr/>
          <p:nvPr/>
        </p:nvSpPr>
        <p:spPr>
          <a:xfrm>
            <a:off x="9817100" y="4533900"/>
            <a:ext cx="3175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Життєва мудрість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817100" y="4889500"/>
            <a:ext cx="3162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Відображення досвіду багатьох поколінь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9004300" y="6197600"/>
            <a:ext cx="6743700" cy="2438400"/>
          </a:xfrm>
          <a:custGeom>
            <a:avLst/>
            <a:gdLst/>
            <a:ahLst/>
            <a:cxnLst/>
            <a:rect l="l" t="t" r="r" b="b"/>
            <a:pathLst>
              <a:path w="6743700" h="2438400">
                <a:moveTo>
                  <a:pt x="203192" y="0"/>
                </a:moveTo>
                <a:lnTo>
                  <a:pt x="6540508" y="0"/>
                </a:lnTo>
                <a:cubicBezTo>
                  <a:pt x="6652728" y="0"/>
                  <a:pt x="6743700" y="90972"/>
                  <a:pt x="6743700" y="203192"/>
                </a:cubicBezTo>
                <a:lnTo>
                  <a:pt x="6743700" y="2235208"/>
                </a:lnTo>
                <a:cubicBezTo>
                  <a:pt x="6743700" y="2347428"/>
                  <a:pt x="6652728" y="2438400"/>
                  <a:pt x="6540508" y="2438400"/>
                </a:cubicBezTo>
                <a:lnTo>
                  <a:pt x="203192" y="2438400"/>
                </a:lnTo>
                <a:cubicBezTo>
                  <a:pt x="90972" y="2438400"/>
                  <a:pt x="0" y="2347428"/>
                  <a:pt x="0" y="2235208"/>
                </a:cubicBezTo>
                <a:lnTo>
                  <a:pt x="0" y="203192"/>
                </a:lnTo>
                <a:cubicBezTo>
                  <a:pt x="0" y="90972"/>
                  <a:pt x="90972" y="0"/>
                  <a:pt x="20319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pic>
        <p:nvPicPr>
          <p:cNvPr id="39" name="Image 0" descr="https://kimi-web-img.moonshot.cn/img/thumbs.dreamstime.com/f7818f3e846f9bc9a1cd1ccc001684977c598aeb.jpg"/>
          <p:cNvPicPr>
            <a:picLocks noChangeAspect="1"/>
          </p:cNvPicPr>
          <p:nvPr/>
        </p:nvPicPr>
        <p:blipFill>
          <a:blip r:embed="rId3"/>
          <a:srcRect t="28886" b="28886"/>
          <a:stretch/>
        </p:blipFill>
        <p:spPr>
          <a:xfrm>
            <a:off x="9004300" y="6197600"/>
            <a:ext cx="6743700" cy="2438400"/>
          </a:xfrm>
          <a:prstGeom prst="roundRect">
            <a:avLst>
              <a:gd name="adj" fmla="val 8333"/>
            </a:avLst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" name="Shape 1"/>
          <p:cNvSpPr/>
          <p:nvPr/>
        </p:nvSpPr>
        <p:spPr>
          <a:xfrm>
            <a:off x="685800" y="6858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32693" y="113357"/>
                </a:moveTo>
                <a:cubicBezTo>
                  <a:pt x="39291" y="67221"/>
                  <a:pt x="79028" y="31750"/>
                  <a:pt x="127000" y="31750"/>
                </a:cubicBezTo>
                <a:cubicBezTo>
                  <a:pt x="153293" y="31750"/>
                  <a:pt x="177105" y="42416"/>
                  <a:pt x="194370" y="59630"/>
                </a:cubicBezTo>
                <a:cubicBezTo>
                  <a:pt x="194469" y="59730"/>
                  <a:pt x="194568" y="59829"/>
                  <a:pt x="194667" y="59928"/>
                </a:cubicBezTo>
                <a:lnTo>
                  <a:pt x="198438" y="63500"/>
                </a:lnTo>
                <a:lnTo>
                  <a:pt x="174675" y="63500"/>
                </a:lnTo>
                <a:cubicBezTo>
                  <a:pt x="165894" y="63500"/>
                  <a:pt x="158800" y="70594"/>
                  <a:pt x="158800" y="79375"/>
                </a:cubicBezTo>
                <a:cubicBezTo>
                  <a:pt x="158800" y="88156"/>
                  <a:pt x="165894" y="95250"/>
                  <a:pt x="174675" y="95250"/>
                </a:cubicBezTo>
                <a:lnTo>
                  <a:pt x="238175" y="95250"/>
                </a:lnTo>
                <a:cubicBezTo>
                  <a:pt x="246955" y="95250"/>
                  <a:pt x="254050" y="88156"/>
                  <a:pt x="254050" y="79375"/>
                </a:cubicBezTo>
                <a:lnTo>
                  <a:pt x="254050" y="15875"/>
                </a:lnTo>
                <a:cubicBezTo>
                  <a:pt x="254050" y="7094"/>
                  <a:pt x="246955" y="0"/>
                  <a:pt x="238175" y="0"/>
                </a:cubicBezTo>
                <a:cubicBezTo>
                  <a:pt x="229394" y="0"/>
                  <a:pt x="222300" y="7094"/>
                  <a:pt x="222300" y="15875"/>
                </a:cubicBezTo>
                <a:lnTo>
                  <a:pt x="222300" y="42366"/>
                </a:lnTo>
                <a:lnTo>
                  <a:pt x="216694" y="37058"/>
                </a:lnTo>
                <a:cubicBezTo>
                  <a:pt x="193725" y="14188"/>
                  <a:pt x="161975" y="0"/>
                  <a:pt x="127000" y="0"/>
                </a:cubicBezTo>
                <a:cubicBezTo>
                  <a:pt x="63004" y="0"/>
                  <a:pt x="10071" y="47327"/>
                  <a:pt x="1290" y="108893"/>
                </a:cubicBezTo>
                <a:cubicBezTo>
                  <a:pt x="50" y="117574"/>
                  <a:pt x="6052" y="125611"/>
                  <a:pt x="14734" y="126851"/>
                </a:cubicBezTo>
                <a:cubicBezTo>
                  <a:pt x="23416" y="128091"/>
                  <a:pt x="31452" y="122039"/>
                  <a:pt x="32693" y="113407"/>
                </a:cubicBezTo>
                <a:close/>
                <a:moveTo>
                  <a:pt x="252710" y="145107"/>
                </a:moveTo>
                <a:cubicBezTo>
                  <a:pt x="253950" y="136426"/>
                  <a:pt x="247898" y="128389"/>
                  <a:pt x="239266" y="127149"/>
                </a:cubicBezTo>
                <a:cubicBezTo>
                  <a:pt x="230634" y="125909"/>
                  <a:pt x="222548" y="131961"/>
                  <a:pt x="221307" y="140593"/>
                </a:cubicBezTo>
                <a:cubicBezTo>
                  <a:pt x="214709" y="186730"/>
                  <a:pt x="174972" y="222200"/>
                  <a:pt x="127000" y="222200"/>
                </a:cubicBezTo>
                <a:cubicBezTo>
                  <a:pt x="100707" y="222200"/>
                  <a:pt x="76895" y="211534"/>
                  <a:pt x="59630" y="194320"/>
                </a:cubicBezTo>
                <a:cubicBezTo>
                  <a:pt x="59531" y="194221"/>
                  <a:pt x="59432" y="194121"/>
                  <a:pt x="59333" y="194022"/>
                </a:cubicBezTo>
                <a:lnTo>
                  <a:pt x="55562" y="190450"/>
                </a:lnTo>
                <a:lnTo>
                  <a:pt x="79325" y="190450"/>
                </a:lnTo>
                <a:cubicBezTo>
                  <a:pt x="88106" y="190450"/>
                  <a:pt x="95200" y="183356"/>
                  <a:pt x="95200" y="174575"/>
                </a:cubicBezTo>
                <a:cubicBezTo>
                  <a:pt x="95200" y="165795"/>
                  <a:pt x="88106" y="158700"/>
                  <a:pt x="79325" y="158700"/>
                </a:cubicBezTo>
                <a:lnTo>
                  <a:pt x="15875" y="158750"/>
                </a:lnTo>
                <a:cubicBezTo>
                  <a:pt x="11658" y="158750"/>
                  <a:pt x="7590" y="160437"/>
                  <a:pt x="4614" y="163463"/>
                </a:cubicBezTo>
                <a:cubicBezTo>
                  <a:pt x="1637" y="166489"/>
                  <a:pt x="-50" y="170507"/>
                  <a:pt x="0" y="174774"/>
                </a:cubicBezTo>
                <a:lnTo>
                  <a:pt x="496" y="237778"/>
                </a:lnTo>
                <a:cubicBezTo>
                  <a:pt x="546" y="246559"/>
                  <a:pt x="7739" y="253603"/>
                  <a:pt x="16520" y="253504"/>
                </a:cubicBezTo>
                <a:cubicBezTo>
                  <a:pt x="25301" y="253405"/>
                  <a:pt x="32345" y="246261"/>
                  <a:pt x="32246" y="237480"/>
                </a:cubicBezTo>
                <a:lnTo>
                  <a:pt x="32048" y="211931"/>
                </a:lnTo>
                <a:lnTo>
                  <a:pt x="37356" y="216942"/>
                </a:lnTo>
                <a:cubicBezTo>
                  <a:pt x="60325" y="239812"/>
                  <a:pt x="92025" y="254000"/>
                  <a:pt x="127000" y="254000"/>
                </a:cubicBezTo>
                <a:cubicBezTo>
                  <a:pt x="190996" y="254000"/>
                  <a:pt x="243929" y="206673"/>
                  <a:pt x="252710" y="145107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320800" y="558800"/>
            <a:ext cx="64389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Скоромовки - розвиток мовлення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2700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6" name="Text 4"/>
          <p:cNvSpPr/>
          <p:nvPr/>
        </p:nvSpPr>
        <p:spPr>
          <a:xfrm>
            <a:off x="508000" y="1524000"/>
            <a:ext cx="15354300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Скоромовки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- короткі віршовані твори з важкою для вимови комбінацією звуків. </a:t>
            </a:r>
            <a:r>
              <a:rPr lang="en-US" sz="1800" dirty="0">
                <a:solidFill>
                  <a:srgbClr val="4682B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Розгадування загадок та вимовляння скоромовок</a:t>
            </a:r>
            <a:r>
              <a:rPr lang="en-US" sz="18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 розвиває здатність до аналізу, узагальнення, формує вміння самостійно робити висновки.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08000" y="2495550"/>
            <a:ext cx="4940300" cy="4470400"/>
          </a:xfrm>
          <a:custGeom>
            <a:avLst/>
            <a:gdLst/>
            <a:ahLst/>
            <a:cxnLst/>
            <a:rect l="l" t="t" r="r" b="b"/>
            <a:pathLst>
              <a:path w="4940300" h="4470400">
                <a:moveTo>
                  <a:pt x="50800" y="0"/>
                </a:moveTo>
                <a:lnTo>
                  <a:pt x="4889500" y="0"/>
                </a:lnTo>
                <a:cubicBezTo>
                  <a:pt x="4917556" y="0"/>
                  <a:pt x="4940300" y="22744"/>
                  <a:pt x="4940300" y="50800"/>
                </a:cubicBezTo>
                <a:lnTo>
                  <a:pt x="4940300" y="4318004"/>
                </a:lnTo>
                <a:cubicBezTo>
                  <a:pt x="4940300" y="4402170"/>
                  <a:pt x="4872070" y="4470400"/>
                  <a:pt x="4787904" y="4470400"/>
                </a:cubicBezTo>
                <a:lnTo>
                  <a:pt x="152396" y="4470400"/>
                </a:lnTo>
                <a:cubicBezTo>
                  <a:pt x="68230" y="4470400"/>
                  <a:pt x="0" y="4402170"/>
                  <a:pt x="0" y="4318004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08000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9" name="Shape 7"/>
          <p:cNvSpPr/>
          <p:nvPr/>
        </p:nvSpPr>
        <p:spPr>
          <a:xfrm>
            <a:off x="889000" y="29019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33809" y="3324"/>
                </a:moveTo>
                <a:cubicBezTo>
                  <a:pt x="236984" y="298"/>
                  <a:pt x="241598" y="-794"/>
                  <a:pt x="245864" y="595"/>
                </a:cubicBezTo>
                <a:cubicBezTo>
                  <a:pt x="250726" y="2232"/>
                  <a:pt x="254000" y="6796"/>
                  <a:pt x="254000" y="11906"/>
                </a:cubicBezTo>
                <a:lnTo>
                  <a:pt x="254000" y="104626"/>
                </a:lnTo>
                <a:cubicBezTo>
                  <a:pt x="254000" y="169714"/>
                  <a:pt x="200372" y="222250"/>
                  <a:pt x="135533" y="222250"/>
                </a:cubicBezTo>
                <a:cubicBezTo>
                  <a:pt x="97334" y="222250"/>
                  <a:pt x="64393" y="197693"/>
                  <a:pt x="52437" y="163364"/>
                </a:cubicBezTo>
                <a:cubicBezTo>
                  <a:pt x="34875" y="178643"/>
                  <a:pt x="23812" y="201116"/>
                  <a:pt x="23812" y="226219"/>
                </a:cubicBezTo>
                <a:cubicBezTo>
                  <a:pt x="23812" y="232817"/>
                  <a:pt x="18504" y="238125"/>
                  <a:pt x="11906" y="238125"/>
                </a:cubicBezTo>
                <a:cubicBezTo>
                  <a:pt x="5308" y="238125"/>
                  <a:pt x="0" y="232817"/>
                  <a:pt x="0" y="226219"/>
                </a:cubicBezTo>
                <a:cubicBezTo>
                  <a:pt x="0" y="189061"/>
                  <a:pt x="18951" y="156319"/>
                  <a:pt x="47675" y="137071"/>
                </a:cubicBezTo>
                <a:cubicBezTo>
                  <a:pt x="65187" y="125363"/>
                  <a:pt x="86072" y="119063"/>
                  <a:pt x="107156" y="119063"/>
                </a:cubicBezTo>
                <a:lnTo>
                  <a:pt x="146844" y="119063"/>
                </a:lnTo>
                <a:cubicBezTo>
                  <a:pt x="153442" y="119063"/>
                  <a:pt x="158750" y="113754"/>
                  <a:pt x="158750" y="107156"/>
                </a:cubicBezTo>
                <a:cubicBezTo>
                  <a:pt x="158750" y="100558"/>
                  <a:pt x="153442" y="95250"/>
                  <a:pt x="146844" y="95250"/>
                </a:cubicBezTo>
                <a:lnTo>
                  <a:pt x="107156" y="95250"/>
                </a:lnTo>
                <a:cubicBezTo>
                  <a:pt x="87461" y="95250"/>
                  <a:pt x="68808" y="99616"/>
                  <a:pt x="52090" y="107404"/>
                </a:cubicBezTo>
                <a:cubicBezTo>
                  <a:pt x="63649" y="72678"/>
                  <a:pt x="96341" y="47625"/>
                  <a:pt x="134938" y="47625"/>
                </a:cubicBezTo>
                <a:cubicBezTo>
                  <a:pt x="167878" y="47625"/>
                  <a:pt x="192385" y="36661"/>
                  <a:pt x="208707" y="25797"/>
                </a:cubicBezTo>
                <a:cubicBezTo>
                  <a:pt x="218232" y="19447"/>
                  <a:pt x="226318" y="11857"/>
                  <a:pt x="233859" y="3324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0" name="Text 8"/>
          <p:cNvSpPr/>
          <p:nvPr/>
        </p:nvSpPr>
        <p:spPr>
          <a:xfrm>
            <a:off x="1473200" y="2851150"/>
            <a:ext cx="1447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Про природу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3600" y="3638550"/>
            <a:ext cx="43307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"Бабин біб розцвів у дощ - Буде бабі біб у борщ"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3600" y="4603750"/>
            <a:ext cx="43307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"Босий хлопець сіно косить, Роса росить ноги босі"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36600" y="65405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4" name="Text 12"/>
          <p:cNvSpPr/>
          <p:nvPr/>
        </p:nvSpPr>
        <p:spPr>
          <a:xfrm>
            <a:off x="1035050" y="6502400"/>
            <a:ext cx="2159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A0522D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Розвиток звукового аналізу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55667" y="2495550"/>
            <a:ext cx="4940300" cy="4470400"/>
          </a:xfrm>
          <a:custGeom>
            <a:avLst/>
            <a:gdLst/>
            <a:ahLst/>
            <a:cxnLst/>
            <a:rect l="l" t="t" r="r" b="b"/>
            <a:pathLst>
              <a:path w="4940300" h="4470400">
                <a:moveTo>
                  <a:pt x="50800" y="0"/>
                </a:moveTo>
                <a:lnTo>
                  <a:pt x="4889500" y="0"/>
                </a:lnTo>
                <a:cubicBezTo>
                  <a:pt x="4917556" y="0"/>
                  <a:pt x="4940300" y="22744"/>
                  <a:pt x="4940300" y="50800"/>
                </a:cubicBezTo>
                <a:lnTo>
                  <a:pt x="4940300" y="4318004"/>
                </a:lnTo>
                <a:cubicBezTo>
                  <a:pt x="4940300" y="4402170"/>
                  <a:pt x="4872070" y="4470400"/>
                  <a:pt x="4787904" y="4470400"/>
                </a:cubicBezTo>
                <a:lnTo>
                  <a:pt x="152396" y="4470400"/>
                </a:lnTo>
                <a:cubicBezTo>
                  <a:pt x="68230" y="4470400"/>
                  <a:pt x="0" y="4402170"/>
                  <a:pt x="0" y="4318004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5655667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7" name="Shape 15"/>
          <p:cNvSpPr/>
          <p:nvPr/>
        </p:nvSpPr>
        <p:spPr>
          <a:xfrm>
            <a:off x="6036667" y="290195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16334" y="46087"/>
                </a:moveTo>
                <a:cubicBezTo>
                  <a:pt x="123428" y="67370"/>
                  <a:pt x="116185" y="88850"/>
                  <a:pt x="100161" y="94109"/>
                </a:cubicBezTo>
                <a:cubicBezTo>
                  <a:pt x="84138" y="99368"/>
                  <a:pt x="65385" y="86370"/>
                  <a:pt x="58291" y="65088"/>
                </a:cubicBezTo>
                <a:cubicBezTo>
                  <a:pt x="51197" y="43805"/>
                  <a:pt x="58440" y="22324"/>
                  <a:pt x="74464" y="17066"/>
                </a:cubicBezTo>
                <a:cubicBezTo>
                  <a:pt x="90488" y="11807"/>
                  <a:pt x="109240" y="24805"/>
                  <a:pt x="116334" y="46087"/>
                </a:cubicBezTo>
                <a:close/>
                <a:moveTo>
                  <a:pt x="49808" y="98524"/>
                </a:moveTo>
                <a:cubicBezTo>
                  <a:pt x="59184" y="114598"/>
                  <a:pt x="56902" y="133300"/>
                  <a:pt x="44748" y="140246"/>
                </a:cubicBezTo>
                <a:cubicBezTo>
                  <a:pt x="32593" y="147191"/>
                  <a:pt x="15131" y="139799"/>
                  <a:pt x="5804" y="123726"/>
                </a:cubicBezTo>
                <a:cubicBezTo>
                  <a:pt x="-3522" y="107652"/>
                  <a:pt x="-1290" y="88950"/>
                  <a:pt x="10864" y="82004"/>
                </a:cubicBezTo>
                <a:cubicBezTo>
                  <a:pt x="23019" y="75059"/>
                  <a:pt x="40481" y="82451"/>
                  <a:pt x="49808" y="98524"/>
                </a:cubicBezTo>
                <a:close/>
                <a:moveTo>
                  <a:pt x="34330" y="199033"/>
                </a:moveTo>
                <a:cubicBezTo>
                  <a:pt x="60325" y="128935"/>
                  <a:pt x="106511" y="111125"/>
                  <a:pt x="127000" y="111125"/>
                </a:cubicBezTo>
                <a:cubicBezTo>
                  <a:pt x="147489" y="111125"/>
                  <a:pt x="193675" y="128935"/>
                  <a:pt x="219670" y="199033"/>
                </a:cubicBezTo>
                <a:cubicBezTo>
                  <a:pt x="221456" y="203845"/>
                  <a:pt x="222250" y="209004"/>
                  <a:pt x="222250" y="214164"/>
                </a:cubicBezTo>
                <a:lnTo>
                  <a:pt x="222250" y="214957"/>
                </a:lnTo>
                <a:cubicBezTo>
                  <a:pt x="222250" y="227757"/>
                  <a:pt x="211882" y="238125"/>
                  <a:pt x="199082" y="238125"/>
                </a:cubicBezTo>
                <a:cubicBezTo>
                  <a:pt x="193377" y="238125"/>
                  <a:pt x="187722" y="237430"/>
                  <a:pt x="182215" y="236041"/>
                </a:cubicBezTo>
                <a:lnTo>
                  <a:pt x="138559" y="225127"/>
                </a:lnTo>
                <a:cubicBezTo>
                  <a:pt x="130969" y="223242"/>
                  <a:pt x="123031" y="223242"/>
                  <a:pt x="115441" y="225127"/>
                </a:cubicBezTo>
                <a:lnTo>
                  <a:pt x="71785" y="236041"/>
                </a:lnTo>
                <a:cubicBezTo>
                  <a:pt x="66278" y="237430"/>
                  <a:pt x="60623" y="238125"/>
                  <a:pt x="54918" y="238125"/>
                </a:cubicBezTo>
                <a:cubicBezTo>
                  <a:pt x="42118" y="238125"/>
                  <a:pt x="31750" y="227757"/>
                  <a:pt x="31750" y="214957"/>
                </a:cubicBezTo>
                <a:lnTo>
                  <a:pt x="31750" y="214164"/>
                </a:lnTo>
                <a:cubicBezTo>
                  <a:pt x="31750" y="209004"/>
                  <a:pt x="32544" y="203845"/>
                  <a:pt x="34330" y="199033"/>
                </a:cubicBezTo>
                <a:close/>
                <a:moveTo>
                  <a:pt x="209252" y="140246"/>
                </a:moveTo>
                <a:cubicBezTo>
                  <a:pt x="197098" y="133300"/>
                  <a:pt x="194816" y="114598"/>
                  <a:pt x="204192" y="98524"/>
                </a:cubicBezTo>
                <a:cubicBezTo>
                  <a:pt x="213568" y="82451"/>
                  <a:pt x="230981" y="75059"/>
                  <a:pt x="243136" y="82004"/>
                </a:cubicBezTo>
                <a:cubicBezTo>
                  <a:pt x="255290" y="88950"/>
                  <a:pt x="257572" y="107652"/>
                  <a:pt x="248196" y="123726"/>
                </a:cubicBezTo>
                <a:cubicBezTo>
                  <a:pt x="238820" y="139799"/>
                  <a:pt x="221407" y="147191"/>
                  <a:pt x="209252" y="140246"/>
                </a:cubicBezTo>
                <a:close/>
                <a:moveTo>
                  <a:pt x="153839" y="94109"/>
                </a:moveTo>
                <a:cubicBezTo>
                  <a:pt x="137815" y="88850"/>
                  <a:pt x="130572" y="67370"/>
                  <a:pt x="137666" y="46087"/>
                </a:cubicBezTo>
                <a:cubicBezTo>
                  <a:pt x="144760" y="24805"/>
                  <a:pt x="163513" y="11807"/>
                  <a:pt x="179536" y="17066"/>
                </a:cubicBezTo>
                <a:cubicBezTo>
                  <a:pt x="195560" y="22324"/>
                  <a:pt x="202803" y="43805"/>
                  <a:pt x="195709" y="65088"/>
                </a:cubicBezTo>
                <a:cubicBezTo>
                  <a:pt x="188615" y="86370"/>
                  <a:pt x="169863" y="99368"/>
                  <a:pt x="153839" y="94109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8" name="Text 16"/>
          <p:cNvSpPr/>
          <p:nvPr/>
        </p:nvSpPr>
        <p:spPr>
          <a:xfrm>
            <a:off x="6620867" y="2851150"/>
            <a:ext cx="1320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Про тварин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11267" y="3638550"/>
            <a:ext cx="43307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"Був бик тупогуб, Тупогубенький бичок"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011267" y="4273550"/>
            <a:ext cx="43307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"Вовк-вовцюг вівцю волік"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884267" y="65405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2" name="Text 20"/>
          <p:cNvSpPr/>
          <p:nvPr/>
        </p:nvSpPr>
        <p:spPr>
          <a:xfrm>
            <a:off x="6182717" y="6502400"/>
            <a:ext cx="1498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Вироблення дикції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0803334" y="2495550"/>
            <a:ext cx="4940300" cy="4470400"/>
          </a:xfrm>
          <a:custGeom>
            <a:avLst/>
            <a:gdLst/>
            <a:ahLst/>
            <a:cxnLst/>
            <a:rect l="l" t="t" r="r" b="b"/>
            <a:pathLst>
              <a:path w="4940300" h="4470400">
                <a:moveTo>
                  <a:pt x="50800" y="0"/>
                </a:moveTo>
                <a:lnTo>
                  <a:pt x="4889500" y="0"/>
                </a:lnTo>
                <a:cubicBezTo>
                  <a:pt x="4917556" y="0"/>
                  <a:pt x="4940300" y="22744"/>
                  <a:pt x="4940300" y="50800"/>
                </a:cubicBezTo>
                <a:lnTo>
                  <a:pt x="4940300" y="4318004"/>
                </a:lnTo>
                <a:cubicBezTo>
                  <a:pt x="4940300" y="4402170"/>
                  <a:pt x="4872070" y="4470400"/>
                  <a:pt x="4787904" y="4470400"/>
                </a:cubicBezTo>
                <a:lnTo>
                  <a:pt x="152396" y="4470400"/>
                </a:lnTo>
                <a:cubicBezTo>
                  <a:pt x="68230" y="4470400"/>
                  <a:pt x="0" y="4402170"/>
                  <a:pt x="0" y="4318004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10803334" y="2495550"/>
            <a:ext cx="4940300" cy="50800"/>
          </a:xfrm>
          <a:custGeom>
            <a:avLst/>
            <a:gdLst/>
            <a:ahLst/>
            <a:cxnLst/>
            <a:rect l="l" t="t" r="r" b="b"/>
            <a:pathLst>
              <a:path w="4940300" h="50800">
                <a:moveTo>
                  <a:pt x="50800" y="0"/>
                </a:moveTo>
                <a:lnTo>
                  <a:pt x="4889500" y="0"/>
                </a:lnTo>
                <a:cubicBezTo>
                  <a:pt x="4917537" y="0"/>
                  <a:pt x="4940300" y="22763"/>
                  <a:pt x="4940300" y="50800"/>
                </a:cubicBezTo>
                <a:lnTo>
                  <a:pt x="4940300" y="50800"/>
                </a:lnTo>
                <a:lnTo>
                  <a:pt x="0" y="50800"/>
                </a:ln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5" name="Shape 23"/>
          <p:cNvSpPr/>
          <p:nvPr/>
        </p:nvSpPr>
        <p:spPr>
          <a:xfrm>
            <a:off x="11152584" y="290195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58750" y="7938"/>
                </a:moveTo>
                <a:cubicBezTo>
                  <a:pt x="187225" y="7938"/>
                  <a:pt x="210344" y="31056"/>
                  <a:pt x="210344" y="59531"/>
                </a:cubicBezTo>
                <a:cubicBezTo>
                  <a:pt x="210344" y="88007"/>
                  <a:pt x="187225" y="111125"/>
                  <a:pt x="158750" y="111125"/>
                </a:cubicBezTo>
                <a:cubicBezTo>
                  <a:pt x="130275" y="111125"/>
                  <a:pt x="107156" y="88007"/>
                  <a:pt x="107156" y="59531"/>
                </a:cubicBezTo>
                <a:cubicBezTo>
                  <a:pt x="107156" y="31056"/>
                  <a:pt x="130275" y="7938"/>
                  <a:pt x="158750" y="7938"/>
                </a:cubicBezTo>
                <a:close/>
                <a:moveTo>
                  <a:pt x="47625" y="43656"/>
                </a:moveTo>
                <a:cubicBezTo>
                  <a:pt x="67339" y="43656"/>
                  <a:pt x="83344" y="59661"/>
                  <a:pt x="83344" y="79375"/>
                </a:cubicBezTo>
                <a:cubicBezTo>
                  <a:pt x="83344" y="99089"/>
                  <a:pt x="67339" y="115094"/>
                  <a:pt x="47625" y="115094"/>
                </a:cubicBezTo>
                <a:cubicBezTo>
                  <a:pt x="27911" y="115094"/>
                  <a:pt x="11906" y="99089"/>
                  <a:pt x="11906" y="79375"/>
                </a:cubicBezTo>
                <a:cubicBezTo>
                  <a:pt x="11906" y="59661"/>
                  <a:pt x="27911" y="43656"/>
                  <a:pt x="47625" y="43656"/>
                </a:cubicBezTo>
                <a:close/>
                <a:moveTo>
                  <a:pt x="0" y="206375"/>
                </a:moveTo>
                <a:cubicBezTo>
                  <a:pt x="0" y="171301"/>
                  <a:pt x="28426" y="142875"/>
                  <a:pt x="63500" y="142875"/>
                </a:cubicBezTo>
                <a:cubicBezTo>
                  <a:pt x="69850" y="142875"/>
                  <a:pt x="76002" y="143818"/>
                  <a:pt x="81806" y="145554"/>
                </a:cubicBezTo>
                <a:cubicBezTo>
                  <a:pt x="65484" y="163810"/>
                  <a:pt x="55563" y="187920"/>
                  <a:pt x="55563" y="214313"/>
                </a:cubicBezTo>
                <a:lnTo>
                  <a:pt x="55563" y="222250"/>
                </a:lnTo>
                <a:cubicBezTo>
                  <a:pt x="55563" y="227905"/>
                  <a:pt x="56753" y="233263"/>
                  <a:pt x="58886" y="238125"/>
                </a:cubicBezTo>
                <a:lnTo>
                  <a:pt x="15875" y="238125"/>
                </a:lnTo>
                <a:cubicBezTo>
                  <a:pt x="7094" y="238125"/>
                  <a:pt x="0" y="231031"/>
                  <a:pt x="0" y="222250"/>
                </a:cubicBezTo>
                <a:lnTo>
                  <a:pt x="0" y="206375"/>
                </a:lnTo>
                <a:close/>
                <a:moveTo>
                  <a:pt x="258614" y="238125"/>
                </a:moveTo>
                <a:cubicBezTo>
                  <a:pt x="260747" y="233263"/>
                  <a:pt x="261937" y="227905"/>
                  <a:pt x="261937" y="222250"/>
                </a:cubicBezTo>
                <a:lnTo>
                  <a:pt x="261937" y="214313"/>
                </a:lnTo>
                <a:cubicBezTo>
                  <a:pt x="261937" y="187920"/>
                  <a:pt x="252016" y="163810"/>
                  <a:pt x="235694" y="145554"/>
                </a:cubicBezTo>
                <a:cubicBezTo>
                  <a:pt x="241498" y="143818"/>
                  <a:pt x="247650" y="142875"/>
                  <a:pt x="254000" y="142875"/>
                </a:cubicBezTo>
                <a:cubicBezTo>
                  <a:pt x="289074" y="142875"/>
                  <a:pt x="317500" y="171301"/>
                  <a:pt x="317500" y="206375"/>
                </a:cubicBezTo>
                <a:lnTo>
                  <a:pt x="317500" y="222250"/>
                </a:lnTo>
                <a:cubicBezTo>
                  <a:pt x="317500" y="231031"/>
                  <a:pt x="310406" y="238125"/>
                  <a:pt x="301625" y="238125"/>
                </a:cubicBezTo>
                <a:lnTo>
                  <a:pt x="258614" y="238125"/>
                </a:lnTo>
                <a:close/>
                <a:moveTo>
                  <a:pt x="234156" y="79375"/>
                </a:moveTo>
                <a:cubicBezTo>
                  <a:pt x="234156" y="59661"/>
                  <a:pt x="250161" y="43656"/>
                  <a:pt x="269875" y="43656"/>
                </a:cubicBezTo>
                <a:cubicBezTo>
                  <a:pt x="289589" y="43656"/>
                  <a:pt x="305594" y="59661"/>
                  <a:pt x="305594" y="79375"/>
                </a:cubicBezTo>
                <a:cubicBezTo>
                  <a:pt x="305594" y="99089"/>
                  <a:pt x="289589" y="115094"/>
                  <a:pt x="269875" y="115094"/>
                </a:cubicBezTo>
                <a:cubicBezTo>
                  <a:pt x="250161" y="115094"/>
                  <a:pt x="234156" y="99089"/>
                  <a:pt x="234156" y="79375"/>
                </a:cubicBezTo>
                <a:close/>
                <a:moveTo>
                  <a:pt x="79375" y="214313"/>
                </a:moveTo>
                <a:cubicBezTo>
                  <a:pt x="79375" y="170458"/>
                  <a:pt x="114895" y="134938"/>
                  <a:pt x="158750" y="134938"/>
                </a:cubicBezTo>
                <a:cubicBezTo>
                  <a:pt x="202605" y="134938"/>
                  <a:pt x="238125" y="170458"/>
                  <a:pt x="238125" y="214313"/>
                </a:cubicBezTo>
                <a:lnTo>
                  <a:pt x="238125" y="222250"/>
                </a:lnTo>
                <a:cubicBezTo>
                  <a:pt x="238125" y="231031"/>
                  <a:pt x="231031" y="238125"/>
                  <a:pt x="222250" y="238125"/>
                </a:cubicBezTo>
                <a:lnTo>
                  <a:pt x="95250" y="238125"/>
                </a:lnTo>
                <a:cubicBezTo>
                  <a:pt x="86469" y="238125"/>
                  <a:pt x="79375" y="231031"/>
                  <a:pt x="79375" y="222250"/>
                </a:cubicBezTo>
                <a:lnTo>
                  <a:pt x="79375" y="214313"/>
                </a:ln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6" name="Text 24"/>
          <p:cNvSpPr/>
          <p:nvPr/>
        </p:nvSpPr>
        <p:spPr>
          <a:xfrm>
            <a:off x="11768534" y="2851150"/>
            <a:ext cx="12319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Про людей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1158934" y="3638550"/>
            <a:ext cx="4330700" cy="6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"Ішов Прокіп, кипів окріп, прийшов Прокіп - кипить окріп"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158934" y="4603750"/>
            <a:ext cx="4330700" cy="3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"Варка варила вареника, Василь взяв вареника"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1031934" y="65405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88900" y="177800"/>
                </a:moveTo>
                <a:cubicBezTo>
                  <a:pt x="137965" y="177800"/>
                  <a:pt x="177800" y="137965"/>
                  <a:pt x="177800" y="88900"/>
                </a:cubicBezTo>
                <a:cubicBezTo>
                  <a:pt x="177800" y="39835"/>
                  <a:pt x="137965" y="0"/>
                  <a:pt x="88900" y="0"/>
                </a:cubicBezTo>
                <a:cubicBezTo>
                  <a:pt x="39835" y="0"/>
                  <a:pt x="0" y="39835"/>
                  <a:pt x="0" y="88900"/>
                </a:cubicBezTo>
                <a:cubicBezTo>
                  <a:pt x="0" y="137965"/>
                  <a:pt x="39835" y="177800"/>
                  <a:pt x="88900" y="177800"/>
                </a:cubicBezTo>
                <a:close/>
                <a:moveTo>
                  <a:pt x="118209" y="73863"/>
                </a:moveTo>
                <a:lnTo>
                  <a:pt x="90428" y="118313"/>
                </a:lnTo>
                <a:cubicBezTo>
                  <a:pt x="88969" y="120640"/>
                  <a:pt x="86469" y="122099"/>
                  <a:pt x="83726" y="122238"/>
                </a:cubicBezTo>
                <a:cubicBezTo>
                  <a:pt x="80982" y="122376"/>
                  <a:pt x="78343" y="121126"/>
                  <a:pt x="76711" y="118904"/>
                </a:cubicBezTo>
                <a:lnTo>
                  <a:pt x="60042" y="96679"/>
                </a:lnTo>
                <a:cubicBezTo>
                  <a:pt x="57264" y="92998"/>
                  <a:pt x="58028" y="87789"/>
                  <a:pt x="61709" y="85011"/>
                </a:cubicBezTo>
                <a:cubicBezTo>
                  <a:pt x="65390" y="82233"/>
                  <a:pt x="70599" y="82996"/>
                  <a:pt x="73377" y="86678"/>
                </a:cubicBezTo>
                <a:lnTo>
                  <a:pt x="82753" y="99179"/>
                </a:lnTo>
                <a:lnTo>
                  <a:pt x="104076" y="65043"/>
                </a:lnTo>
                <a:cubicBezTo>
                  <a:pt x="106506" y="61153"/>
                  <a:pt x="111646" y="59938"/>
                  <a:pt x="115570" y="62404"/>
                </a:cubicBezTo>
                <a:cubicBezTo>
                  <a:pt x="119494" y="64869"/>
                  <a:pt x="120675" y="69974"/>
                  <a:pt x="118209" y="73898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30" name="Text 28"/>
          <p:cNvSpPr/>
          <p:nvPr/>
        </p:nvSpPr>
        <p:spPr>
          <a:xfrm>
            <a:off x="11330384" y="6502400"/>
            <a:ext cx="1701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4682B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Розвиток артикуляції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533400" y="7162800"/>
            <a:ext cx="50800" cy="1473200"/>
          </a:xfrm>
          <a:custGeom>
            <a:avLst/>
            <a:gdLst/>
            <a:ahLst/>
            <a:cxnLst/>
            <a:rect l="l" t="t" r="r" b="b"/>
            <a:pathLst>
              <a:path w="50800" h="1473200">
                <a:moveTo>
                  <a:pt x="50800" y="0"/>
                </a:moveTo>
                <a:lnTo>
                  <a:pt x="50800" y="0"/>
                </a:lnTo>
                <a:lnTo>
                  <a:pt x="50800" y="1473200"/>
                </a:lnTo>
                <a:lnTo>
                  <a:pt x="50800" y="1473200"/>
                </a:lnTo>
                <a:cubicBezTo>
                  <a:pt x="22763" y="1473200"/>
                  <a:pt x="0" y="1450437"/>
                  <a:pt x="0" y="1422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2" name="Shape 30"/>
          <p:cNvSpPr/>
          <p:nvPr/>
        </p:nvSpPr>
        <p:spPr>
          <a:xfrm>
            <a:off x="793750" y="74295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33" name="Text 31"/>
          <p:cNvSpPr/>
          <p:nvPr/>
        </p:nvSpPr>
        <p:spPr>
          <a:xfrm>
            <a:off x="1054100" y="7366000"/>
            <a:ext cx="4305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Розвиток мислення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62000" y="7823200"/>
            <a:ext cx="4584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Формує вміння чітко виділяти найбільш характерні ознаки предмета або явища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681067" y="7162800"/>
            <a:ext cx="50800" cy="1473200"/>
          </a:xfrm>
          <a:custGeom>
            <a:avLst/>
            <a:gdLst/>
            <a:ahLst/>
            <a:cxnLst/>
            <a:rect l="l" t="t" r="r" b="b"/>
            <a:pathLst>
              <a:path w="50800" h="1473200">
                <a:moveTo>
                  <a:pt x="50800" y="0"/>
                </a:moveTo>
                <a:lnTo>
                  <a:pt x="50800" y="0"/>
                </a:lnTo>
                <a:lnTo>
                  <a:pt x="50800" y="1473200"/>
                </a:lnTo>
                <a:lnTo>
                  <a:pt x="50800" y="1473200"/>
                </a:lnTo>
                <a:cubicBezTo>
                  <a:pt x="22763" y="1473200"/>
                  <a:pt x="0" y="1450437"/>
                  <a:pt x="0" y="1422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6" name="Shape 34"/>
          <p:cNvSpPr/>
          <p:nvPr/>
        </p:nvSpPr>
        <p:spPr>
          <a:xfrm>
            <a:off x="5927130" y="74295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1438" y="0"/>
                </a:moveTo>
                <a:cubicBezTo>
                  <a:pt x="79340" y="0"/>
                  <a:pt x="85725" y="6385"/>
                  <a:pt x="85725" y="14288"/>
                </a:cubicBezTo>
                <a:lnTo>
                  <a:pt x="85725" y="28575"/>
                </a:lnTo>
                <a:lnTo>
                  <a:pt x="142875" y="28575"/>
                </a:lnTo>
                <a:cubicBezTo>
                  <a:pt x="150778" y="28575"/>
                  <a:pt x="157163" y="34960"/>
                  <a:pt x="157163" y="42863"/>
                </a:cubicBezTo>
                <a:cubicBezTo>
                  <a:pt x="157163" y="50765"/>
                  <a:pt x="150778" y="57150"/>
                  <a:pt x="142875" y="57150"/>
                </a:cubicBezTo>
                <a:lnTo>
                  <a:pt x="138589" y="57150"/>
                </a:lnTo>
                <a:lnTo>
                  <a:pt x="134838" y="67464"/>
                </a:lnTo>
                <a:cubicBezTo>
                  <a:pt x="127516" y="87645"/>
                  <a:pt x="116488" y="106085"/>
                  <a:pt x="102602" y="121935"/>
                </a:cubicBezTo>
                <a:cubicBezTo>
                  <a:pt x="108942" y="125864"/>
                  <a:pt x="115550" y="129347"/>
                  <a:pt x="122426" y="132427"/>
                </a:cubicBezTo>
                <a:lnTo>
                  <a:pt x="144929" y="142429"/>
                </a:lnTo>
                <a:lnTo>
                  <a:pt x="172700" y="79921"/>
                </a:lnTo>
                <a:cubicBezTo>
                  <a:pt x="174977" y="74741"/>
                  <a:pt x="180112" y="71438"/>
                  <a:pt x="185737" y="71438"/>
                </a:cubicBezTo>
                <a:cubicBezTo>
                  <a:pt x="191363" y="71438"/>
                  <a:pt x="196498" y="74741"/>
                  <a:pt x="198775" y="79921"/>
                </a:cubicBezTo>
                <a:lnTo>
                  <a:pt x="255925" y="208508"/>
                </a:lnTo>
                <a:cubicBezTo>
                  <a:pt x="259140" y="215741"/>
                  <a:pt x="255880" y="224180"/>
                  <a:pt x="248692" y="227350"/>
                </a:cubicBezTo>
                <a:cubicBezTo>
                  <a:pt x="241503" y="230520"/>
                  <a:pt x="233020" y="227305"/>
                  <a:pt x="229850" y="220117"/>
                </a:cubicBezTo>
                <a:lnTo>
                  <a:pt x="220920" y="200025"/>
                </a:lnTo>
                <a:lnTo>
                  <a:pt x="150599" y="200025"/>
                </a:lnTo>
                <a:lnTo>
                  <a:pt x="141669" y="220117"/>
                </a:lnTo>
                <a:cubicBezTo>
                  <a:pt x="138455" y="227350"/>
                  <a:pt x="130016" y="230565"/>
                  <a:pt x="122828" y="227350"/>
                </a:cubicBezTo>
                <a:cubicBezTo>
                  <a:pt x="115639" y="224135"/>
                  <a:pt x="112380" y="215697"/>
                  <a:pt x="115595" y="208508"/>
                </a:cubicBezTo>
                <a:lnTo>
                  <a:pt x="133365" y="168548"/>
                </a:lnTo>
                <a:lnTo>
                  <a:pt x="110862" y="158547"/>
                </a:lnTo>
                <a:cubicBezTo>
                  <a:pt x="100593" y="153992"/>
                  <a:pt x="90770" y="148545"/>
                  <a:pt x="81483" y="142295"/>
                </a:cubicBezTo>
                <a:cubicBezTo>
                  <a:pt x="71973" y="149974"/>
                  <a:pt x="61570" y="156671"/>
                  <a:pt x="50453" y="162252"/>
                </a:cubicBezTo>
                <a:lnTo>
                  <a:pt x="34960" y="169932"/>
                </a:lnTo>
                <a:cubicBezTo>
                  <a:pt x="27905" y="173459"/>
                  <a:pt x="19333" y="170602"/>
                  <a:pt x="15806" y="163547"/>
                </a:cubicBezTo>
                <a:cubicBezTo>
                  <a:pt x="12278" y="156493"/>
                  <a:pt x="15136" y="147920"/>
                  <a:pt x="22190" y="144393"/>
                </a:cubicBezTo>
                <a:lnTo>
                  <a:pt x="37594" y="136669"/>
                </a:lnTo>
                <a:cubicBezTo>
                  <a:pt x="44872" y="133008"/>
                  <a:pt x="51792" y="128766"/>
                  <a:pt x="58311" y="124033"/>
                </a:cubicBezTo>
                <a:cubicBezTo>
                  <a:pt x="52149" y="118363"/>
                  <a:pt x="46345" y="112246"/>
                  <a:pt x="40943" y="105772"/>
                </a:cubicBezTo>
                <a:lnTo>
                  <a:pt x="36433" y="100325"/>
                </a:lnTo>
                <a:cubicBezTo>
                  <a:pt x="31388" y="94253"/>
                  <a:pt x="32192" y="85234"/>
                  <a:pt x="38264" y="80189"/>
                </a:cubicBezTo>
                <a:cubicBezTo>
                  <a:pt x="44336" y="75143"/>
                  <a:pt x="53355" y="75947"/>
                  <a:pt x="58400" y="82019"/>
                </a:cubicBezTo>
                <a:lnTo>
                  <a:pt x="62954" y="87466"/>
                </a:lnTo>
                <a:cubicBezTo>
                  <a:pt x="68089" y="93672"/>
                  <a:pt x="73715" y="99432"/>
                  <a:pt x="79653" y="104745"/>
                </a:cubicBezTo>
                <a:cubicBezTo>
                  <a:pt x="91931" y="91172"/>
                  <a:pt x="101620" y="75233"/>
                  <a:pt x="108005" y="57686"/>
                </a:cubicBezTo>
                <a:lnTo>
                  <a:pt x="108228" y="57150"/>
                </a:lnTo>
                <a:lnTo>
                  <a:pt x="14332" y="57150"/>
                </a:lnTo>
                <a:cubicBezTo>
                  <a:pt x="6385" y="57150"/>
                  <a:pt x="0" y="50765"/>
                  <a:pt x="0" y="42863"/>
                </a:cubicBezTo>
                <a:cubicBezTo>
                  <a:pt x="0" y="34960"/>
                  <a:pt x="6385" y="28575"/>
                  <a:pt x="14288" y="28575"/>
                </a:cubicBezTo>
                <a:lnTo>
                  <a:pt x="57150" y="28575"/>
                </a:lnTo>
                <a:lnTo>
                  <a:pt x="57150" y="14288"/>
                </a:lnTo>
                <a:cubicBezTo>
                  <a:pt x="57150" y="6385"/>
                  <a:pt x="63535" y="0"/>
                  <a:pt x="71438" y="0"/>
                </a:cubicBezTo>
                <a:close/>
                <a:moveTo>
                  <a:pt x="185738" y="120908"/>
                </a:moveTo>
                <a:lnTo>
                  <a:pt x="163279" y="171450"/>
                </a:lnTo>
                <a:lnTo>
                  <a:pt x="208196" y="171450"/>
                </a:lnTo>
                <a:lnTo>
                  <a:pt x="185738" y="120908"/>
                </a:ln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7" name="Text 35"/>
          <p:cNvSpPr/>
          <p:nvPr/>
        </p:nvSpPr>
        <p:spPr>
          <a:xfrm>
            <a:off x="6201767" y="7366000"/>
            <a:ext cx="4305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Мовленнєві навички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909667" y="7823200"/>
            <a:ext cx="4584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Вправляють мовний апарат у гнучкості й рухливості, формують інтонаційну виразність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10828734" y="7162800"/>
            <a:ext cx="50800" cy="1473200"/>
          </a:xfrm>
          <a:custGeom>
            <a:avLst/>
            <a:gdLst/>
            <a:ahLst/>
            <a:cxnLst/>
            <a:rect l="l" t="t" r="r" b="b"/>
            <a:pathLst>
              <a:path w="50800" h="1473200">
                <a:moveTo>
                  <a:pt x="50800" y="0"/>
                </a:moveTo>
                <a:lnTo>
                  <a:pt x="50800" y="0"/>
                </a:lnTo>
                <a:lnTo>
                  <a:pt x="50800" y="1473200"/>
                </a:lnTo>
                <a:lnTo>
                  <a:pt x="50800" y="1473200"/>
                </a:lnTo>
                <a:cubicBezTo>
                  <a:pt x="22763" y="1473200"/>
                  <a:pt x="0" y="1450437"/>
                  <a:pt x="0" y="1422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40" name="Shape 38"/>
          <p:cNvSpPr/>
          <p:nvPr/>
        </p:nvSpPr>
        <p:spPr>
          <a:xfrm>
            <a:off x="11074797" y="74295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14288"/>
                </a:moveTo>
                <a:cubicBezTo>
                  <a:pt x="92512" y="14288"/>
                  <a:pt x="63624" y="30718"/>
                  <a:pt x="42595" y="50274"/>
                </a:cubicBezTo>
                <a:cubicBezTo>
                  <a:pt x="21699" y="69696"/>
                  <a:pt x="7724" y="92869"/>
                  <a:pt x="1072" y="108808"/>
                </a:cubicBezTo>
                <a:cubicBezTo>
                  <a:pt x="-402" y="112335"/>
                  <a:pt x="-402" y="116265"/>
                  <a:pt x="1072" y="119792"/>
                </a:cubicBezTo>
                <a:cubicBezTo>
                  <a:pt x="7724" y="135731"/>
                  <a:pt x="21699" y="158948"/>
                  <a:pt x="42595" y="178326"/>
                </a:cubicBezTo>
                <a:cubicBezTo>
                  <a:pt x="63624" y="197837"/>
                  <a:pt x="92512" y="214313"/>
                  <a:pt x="128588" y="214313"/>
                </a:cubicBezTo>
                <a:cubicBezTo>
                  <a:pt x="164663" y="214313"/>
                  <a:pt x="193551" y="197882"/>
                  <a:pt x="214580" y="178326"/>
                </a:cubicBezTo>
                <a:cubicBezTo>
                  <a:pt x="235476" y="158904"/>
                  <a:pt x="249451" y="135731"/>
                  <a:pt x="256103" y="119792"/>
                </a:cubicBezTo>
                <a:cubicBezTo>
                  <a:pt x="257577" y="116265"/>
                  <a:pt x="257577" y="112335"/>
                  <a:pt x="256103" y="108808"/>
                </a:cubicBezTo>
                <a:cubicBezTo>
                  <a:pt x="249451" y="92869"/>
                  <a:pt x="235476" y="69652"/>
                  <a:pt x="214580" y="50274"/>
                </a:cubicBezTo>
                <a:cubicBezTo>
                  <a:pt x="193551" y="30763"/>
                  <a:pt x="164663" y="14287"/>
                  <a:pt x="128588" y="14287"/>
                </a:cubicBezTo>
                <a:close/>
                <a:moveTo>
                  <a:pt x="64294" y="114300"/>
                </a:moveTo>
                <a:cubicBezTo>
                  <a:pt x="64294" y="78815"/>
                  <a:pt x="93103" y="50006"/>
                  <a:pt x="128588" y="50006"/>
                </a:cubicBezTo>
                <a:cubicBezTo>
                  <a:pt x="164072" y="50006"/>
                  <a:pt x="192881" y="78815"/>
                  <a:pt x="192881" y="114300"/>
                </a:cubicBezTo>
                <a:cubicBezTo>
                  <a:pt x="192881" y="149785"/>
                  <a:pt x="164072" y="178594"/>
                  <a:pt x="128588" y="178594"/>
                </a:cubicBezTo>
                <a:cubicBezTo>
                  <a:pt x="93103" y="178594"/>
                  <a:pt x="64294" y="149785"/>
                  <a:pt x="64294" y="114300"/>
                </a:cubicBezTo>
                <a:close/>
                <a:moveTo>
                  <a:pt x="128588" y="85725"/>
                </a:moveTo>
                <a:cubicBezTo>
                  <a:pt x="128588" y="101486"/>
                  <a:pt x="115773" y="114300"/>
                  <a:pt x="100013" y="114300"/>
                </a:cubicBezTo>
                <a:cubicBezTo>
                  <a:pt x="94878" y="114300"/>
                  <a:pt x="90056" y="112961"/>
                  <a:pt x="85859" y="110550"/>
                </a:cubicBezTo>
                <a:cubicBezTo>
                  <a:pt x="85412" y="115416"/>
                  <a:pt x="85814" y="120417"/>
                  <a:pt x="87154" y="125373"/>
                </a:cubicBezTo>
                <a:cubicBezTo>
                  <a:pt x="93271" y="148233"/>
                  <a:pt x="116800" y="161806"/>
                  <a:pt x="139660" y="155689"/>
                </a:cubicBezTo>
                <a:cubicBezTo>
                  <a:pt x="162520" y="149572"/>
                  <a:pt x="176093" y="126043"/>
                  <a:pt x="169977" y="103183"/>
                </a:cubicBezTo>
                <a:cubicBezTo>
                  <a:pt x="164529" y="82778"/>
                  <a:pt x="145197" y="69786"/>
                  <a:pt x="124837" y="71571"/>
                </a:cubicBezTo>
                <a:cubicBezTo>
                  <a:pt x="127203" y="75724"/>
                  <a:pt x="128588" y="80546"/>
                  <a:pt x="128588" y="85725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41" name="Text 39"/>
          <p:cNvSpPr/>
          <p:nvPr/>
        </p:nvSpPr>
        <p:spPr>
          <a:xfrm>
            <a:off x="11349434" y="7366000"/>
            <a:ext cx="4305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Поетичний погляд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11057334" y="7823200"/>
            <a:ext cx="45847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Розвиває у дітей "поетичний погляд на дійсність", творчу уяву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66675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3" name="Shape 1"/>
          <p:cNvSpPr/>
          <p:nvPr/>
        </p:nvSpPr>
        <p:spPr>
          <a:xfrm>
            <a:off x="781050" y="920750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152698" y="-19050"/>
                </a:moveTo>
                <a:cubicBezTo>
                  <a:pt x="171097" y="-19050"/>
                  <a:pt x="186035" y="-4112"/>
                  <a:pt x="186035" y="14288"/>
                </a:cubicBezTo>
                <a:cubicBezTo>
                  <a:pt x="186035" y="32687"/>
                  <a:pt x="171097" y="47625"/>
                  <a:pt x="152698" y="47625"/>
                </a:cubicBezTo>
                <a:cubicBezTo>
                  <a:pt x="134298" y="47625"/>
                  <a:pt x="119360" y="32687"/>
                  <a:pt x="119360" y="14288"/>
                </a:cubicBezTo>
                <a:cubicBezTo>
                  <a:pt x="119360" y="-4112"/>
                  <a:pt x="134298" y="-19050"/>
                  <a:pt x="152698" y="-19050"/>
                </a:cubicBezTo>
                <a:close/>
                <a:moveTo>
                  <a:pt x="73581" y="104775"/>
                </a:moveTo>
                <a:cubicBezTo>
                  <a:pt x="71616" y="104775"/>
                  <a:pt x="69890" y="105966"/>
                  <a:pt x="69175" y="107752"/>
                </a:cubicBezTo>
                <a:lnTo>
                  <a:pt x="56078" y="140434"/>
                </a:lnTo>
                <a:cubicBezTo>
                  <a:pt x="52149" y="150197"/>
                  <a:pt x="41077" y="154960"/>
                  <a:pt x="31313" y="151031"/>
                </a:cubicBezTo>
                <a:cubicBezTo>
                  <a:pt x="21550" y="147102"/>
                  <a:pt x="16788" y="136029"/>
                  <a:pt x="20717" y="126266"/>
                </a:cubicBezTo>
                <a:lnTo>
                  <a:pt x="33754" y="93583"/>
                </a:lnTo>
                <a:cubicBezTo>
                  <a:pt x="40303" y="77331"/>
                  <a:pt x="56019" y="66675"/>
                  <a:pt x="73581" y="66675"/>
                </a:cubicBezTo>
                <a:lnTo>
                  <a:pt x="131505" y="66675"/>
                </a:lnTo>
                <a:cubicBezTo>
                  <a:pt x="148471" y="66675"/>
                  <a:pt x="164128" y="75664"/>
                  <a:pt x="172641" y="90309"/>
                </a:cubicBezTo>
                <a:lnTo>
                  <a:pt x="192167" y="123825"/>
                </a:lnTo>
                <a:lnTo>
                  <a:pt x="228838" y="123825"/>
                </a:lnTo>
                <a:cubicBezTo>
                  <a:pt x="239375" y="123825"/>
                  <a:pt x="247888" y="132338"/>
                  <a:pt x="247888" y="142875"/>
                </a:cubicBezTo>
                <a:cubicBezTo>
                  <a:pt x="247888" y="153412"/>
                  <a:pt x="239375" y="161925"/>
                  <a:pt x="228838" y="161925"/>
                </a:cubicBezTo>
                <a:lnTo>
                  <a:pt x="192167" y="161925"/>
                </a:lnTo>
                <a:cubicBezTo>
                  <a:pt x="178594" y="161925"/>
                  <a:pt x="166092" y="154722"/>
                  <a:pt x="159246" y="142994"/>
                </a:cubicBezTo>
                <a:lnTo>
                  <a:pt x="153293" y="132814"/>
                </a:lnTo>
                <a:lnTo>
                  <a:pt x="140970" y="174724"/>
                </a:lnTo>
                <a:lnTo>
                  <a:pt x="185857" y="188178"/>
                </a:lnTo>
                <a:cubicBezTo>
                  <a:pt x="202347" y="193119"/>
                  <a:pt x="210741" y="211395"/>
                  <a:pt x="203775" y="227171"/>
                </a:cubicBezTo>
                <a:lnTo>
                  <a:pt x="170081" y="303014"/>
                </a:lnTo>
                <a:cubicBezTo>
                  <a:pt x="165795" y="312658"/>
                  <a:pt x="154543" y="316944"/>
                  <a:pt x="144959" y="312658"/>
                </a:cubicBezTo>
                <a:cubicBezTo>
                  <a:pt x="135374" y="308372"/>
                  <a:pt x="131028" y="297120"/>
                  <a:pt x="135315" y="287536"/>
                </a:cubicBezTo>
                <a:lnTo>
                  <a:pt x="164604" y="221575"/>
                </a:lnTo>
                <a:lnTo>
                  <a:pt x="107513" y="204430"/>
                </a:lnTo>
                <a:cubicBezTo>
                  <a:pt x="88047" y="198596"/>
                  <a:pt x="76557" y="178415"/>
                  <a:pt x="81498" y="158710"/>
                </a:cubicBezTo>
                <a:lnTo>
                  <a:pt x="95012" y="104775"/>
                </a:lnTo>
                <a:lnTo>
                  <a:pt x="73640" y="104775"/>
                </a:lnTo>
                <a:close/>
                <a:moveTo>
                  <a:pt x="68818" y="212527"/>
                </a:moveTo>
                <a:cubicBezTo>
                  <a:pt x="76736" y="221397"/>
                  <a:pt x="87094" y="228183"/>
                  <a:pt x="99298" y="231815"/>
                </a:cubicBezTo>
                <a:lnTo>
                  <a:pt x="102096" y="232648"/>
                </a:lnTo>
                <a:lnTo>
                  <a:pt x="97988" y="244138"/>
                </a:lnTo>
                <a:cubicBezTo>
                  <a:pt x="94536" y="253841"/>
                  <a:pt x="88463" y="262473"/>
                  <a:pt x="80546" y="269022"/>
                </a:cubicBezTo>
                <a:lnTo>
                  <a:pt x="31492" y="309443"/>
                </a:lnTo>
                <a:cubicBezTo>
                  <a:pt x="23396" y="316111"/>
                  <a:pt x="11370" y="314980"/>
                  <a:pt x="4703" y="306884"/>
                </a:cubicBezTo>
                <a:cubicBezTo>
                  <a:pt x="-1965" y="298787"/>
                  <a:pt x="-833" y="286762"/>
                  <a:pt x="7263" y="280095"/>
                </a:cubicBezTo>
                <a:lnTo>
                  <a:pt x="56317" y="239673"/>
                </a:lnTo>
                <a:cubicBezTo>
                  <a:pt x="58995" y="237470"/>
                  <a:pt x="60960" y="234613"/>
                  <a:pt x="62151" y="231398"/>
                </a:cubicBezTo>
                <a:lnTo>
                  <a:pt x="68818" y="212527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" name="Text 2"/>
          <p:cNvSpPr/>
          <p:nvPr/>
        </p:nvSpPr>
        <p:spPr>
          <a:xfrm>
            <a:off x="1524000" y="508000"/>
            <a:ext cx="26797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F1B14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Народні ігри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524000" y="1130300"/>
            <a:ext cx="2578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6B8E23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Рух, мова, спілкування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524000" y="1587500"/>
            <a:ext cx="1625600" cy="50800"/>
          </a:xfrm>
          <a:custGeom>
            <a:avLst/>
            <a:gdLst/>
            <a:ahLst/>
            <a:cxnLst/>
            <a:rect l="l" t="t" r="r" b="b"/>
            <a:pathLst>
              <a:path w="1625600" h="50800">
                <a:moveTo>
                  <a:pt x="25400" y="0"/>
                </a:moveTo>
                <a:lnTo>
                  <a:pt x="1600200" y="0"/>
                </a:lnTo>
                <a:cubicBezTo>
                  <a:pt x="1614219" y="0"/>
                  <a:pt x="1625600" y="11381"/>
                  <a:pt x="1625600" y="25400"/>
                </a:cubicBezTo>
                <a:lnTo>
                  <a:pt x="1625600" y="25400"/>
                </a:lnTo>
                <a:cubicBezTo>
                  <a:pt x="1625600" y="39419"/>
                  <a:pt x="1614219" y="50800"/>
                  <a:pt x="16002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841500"/>
            <a:ext cx="7467600" cy="4572000"/>
          </a:xfrm>
          <a:custGeom>
            <a:avLst/>
            <a:gdLst/>
            <a:ahLst/>
            <a:cxnLst/>
            <a:rect l="l" t="t" r="r" b="b"/>
            <a:pathLst>
              <a:path w="7467600" h="4572000">
                <a:moveTo>
                  <a:pt x="50800" y="0"/>
                </a:moveTo>
                <a:lnTo>
                  <a:pt x="7264420" y="0"/>
                </a:lnTo>
                <a:cubicBezTo>
                  <a:pt x="7376633" y="0"/>
                  <a:pt x="7467600" y="90967"/>
                  <a:pt x="7467600" y="203180"/>
                </a:cubicBezTo>
                <a:lnTo>
                  <a:pt x="7467600" y="4368820"/>
                </a:lnTo>
                <a:cubicBezTo>
                  <a:pt x="7467600" y="4481033"/>
                  <a:pt x="7376633" y="4572000"/>
                  <a:pt x="7264420" y="4572000"/>
                </a:cubicBezTo>
                <a:lnTo>
                  <a:pt x="50800" y="4572000"/>
                </a:lnTo>
                <a:cubicBezTo>
                  <a:pt x="22763" y="4572000"/>
                  <a:pt x="0" y="4549237"/>
                  <a:pt x="0" y="4521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533400" y="1841500"/>
            <a:ext cx="50800" cy="4572000"/>
          </a:xfrm>
          <a:custGeom>
            <a:avLst/>
            <a:gdLst/>
            <a:ahLst/>
            <a:cxnLst/>
            <a:rect l="l" t="t" r="r" b="b"/>
            <a:pathLst>
              <a:path w="50800" h="4572000">
                <a:moveTo>
                  <a:pt x="50800" y="0"/>
                </a:moveTo>
                <a:lnTo>
                  <a:pt x="50800" y="0"/>
                </a:lnTo>
                <a:lnTo>
                  <a:pt x="50800" y="4572000"/>
                </a:lnTo>
                <a:lnTo>
                  <a:pt x="50800" y="4572000"/>
                </a:lnTo>
                <a:cubicBezTo>
                  <a:pt x="22763" y="4572000"/>
                  <a:pt x="0" y="4549237"/>
                  <a:pt x="0" y="45212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9" name="Text 7"/>
          <p:cNvSpPr/>
          <p:nvPr/>
        </p:nvSpPr>
        <p:spPr>
          <a:xfrm>
            <a:off x="762000" y="2044700"/>
            <a:ext cx="71882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6B8E23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Українські народні ігри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2603500"/>
            <a:ext cx="7137400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Народні ігри розвивають </a:t>
            </a: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не лише фізичні навички</a:t>
            </a: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, але й мовленнєві, соціальні вміння. Діти люблять народні забави, а систематичне заняття виробляє пошану до народного мистецтва, збагачує пам'ять, прилучає до культурних джерел свого етносу.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933450" y="4318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2" name="Text 10"/>
          <p:cNvSpPr/>
          <p:nvPr/>
        </p:nvSpPr>
        <p:spPr>
          <a:xfrm>
            <a:off x="1206500" y="4229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Подолянка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527550" y="4318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14" name="Text 12"/>
          <p:cNvSpPr/>
          <p:nvPr/>
        </p:nvSpPr>
        <p:spPr>
          <a:xfrm>
            <a:off x="4800600" y="4229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Грушка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933450" y="508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6" name="Text 14"/>
          <p:cNvSpPr/>
          <p:nvPr/>
        </p:nvSpPr>
        <p:spPr>
          <a:xfrm>
            <a:off x="1206500" y="4991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Зайчик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527550" y="508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18" name="Text 16"/>
          <p:cNvSpPr/>
          <p:nvPr/>
        </p:nvSpPr>
        <p:spPr>
          <a:xfrm>
            <a:off x="4800600" y="4991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Шевчик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933450" y="584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0" name="Text 18"/>
          <p:cNvSpPr/>
          <p:nvPr/>
        </p:nvSpPr>
        <p:spPr>
          <a:xfrm>
            <a:off x="1206500" y="5753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Куці-Баба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527550" y="5842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</a:path>
            </a:pathLst>
          </a:custGeom>
          <a:solidFill>
            <a:srgbClr val="4682B4"/>
          </a:solidFill>
          <a:ln/>
        </p:spPr>
      </p:sp>
      <p:sp>
        <p:nvSpPr>
          <p:cNvPr id="22" name="Text 20"/>
          <p:cNvSpPr/>
          <p:nvPr/>
        </p:nvSpPr>
        <p:spPr>
          <a:xfrm>
            <a:off x="4800600" y="5753100"/>
            <a:ext cx="2946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Царевич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33400" y="6565900"/>
            <a:ext cx="50800" cy="1320800"/>
          </a:xfrm>
          <a:custGeom>
            <a:avLst/>
            <a:gdLst/>
            <a:ahLst/>
            <a:cxnLst/>
            <a:rect l="l" t="t" r="r" b="b"/>
            <a:pathLst>
              <a:path w="50800" h="1320800">
                <a:moveTo>
                  <a:pt x="50800" y="0"/>
                </a:moveTo>
                <a:lnTo>
                  <a:pt x="50800" y="0"/>
                </a:lnTo>
                <a:lnTo>
                  <a:pt x="50800" y="1320800"/>
                </a:lnTo>
                <a:lnTo>
                  <a:pt x="50800" y="1320800"/>
                </a:lnTo>
                <a:cubicBezTo>
                  <a:pt x="22763" y="1320800"/>
                  <a:pt x="0" y="1298037"/>
                  <a:pt x="0" y="1270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4" name="Shape 22"/>
          <p:cNvSpPr/>
          <p:nvPr/>
        </p:nvSpPr>
        <p:spPr>
          <a:xfrm>
            <a:off x="736600" y="67691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85738" y="2778"/>
                </a:moveTo>
                <a:cubicBezTo>
                  <a:pt x="188754" y="5199"/>
                  <a:pt x="190500" y="8850"/>
                  <a:pt x="190500" y="12700"/>
                </a:cubicBezTo>
                <a:lnTo>
                  <a:pt x="190500" y="133350"/>
                </a:lnTo>
                <a:cubicBezTo>
                  <a:pt x="190500" y="150892"/>
                  <a:pt x="173434" y="165100"/>
                  <a:pt x="152400" y="165100"/>
                </a:cubicBezTo>
                <a:cubicBezTo>
                  <a:pt x="131366" y="165100"/>
                  <a:pt x="114300" y="150892"/>
                  <a:pt x="114300" y="133350"/>
                </a:cubicBezTo>
                <a:cubicBezTo>
                  <a:pt x="114300" y="115808"/>
                  <a:pt x="131366" y="101600"/>
                  <a:pt x="152400" y="101600"/>
                </a:cubicBezTo>
                <a:cubicBezTo>
                  <a:pt x="156845" y="101600"/>
                  <a:pt x="161131" y="102235"/>
                  <a:pt x="165100" y="103426"/>
                </a:cubicBezTo>
                <a:lnTo>
                  <a:pt x="165100" y="57110"/>
                </a:lnTo>
                <a:lnTo>
                  <a:pt x="76200" y="76875"/>
                </a:lnTo>
                <a:lnTo>
                  <a:pt x="76200" y="158750"/>
                </a:lnTo>
                <a:cubicBezTo>
                  <a:pt x="76200" y="176292"/>
                  <a:pt x="59134" y="190500"/>
                  <a:pt x="38100" y="190500"/>
                </a:cubicBezTo>
                <a:cubicBezTo>
                  <a:pt x="17066" y="190500"/>
                  <a:pt x="0" y="176292"/>
                  <a:pt x="0" y="158750"/>
                </a:cubicBezTo>
                <a:cubicBezTo>
                  <a:pt x="0" y="141208"/>
                  <a:pt x="17066" y="127000"/>
                  <a:pt x="38100" y="127000"/>
                </a:cubicBezTo>
                <a:cubicBezTo>
                  <a:pt x="42545" y="127000"/>
                  <a:pt x="46831" y="127635"/>
                  <a:pt x="50800" y="128826"/>
                </a:cubicBezTo>
                <a:lnTo>
                  <a:pt x="50800" y="38100"/>
                </a:lnTo>
                <a:cubicBezTo>
                  <a:pt x="50800" y="32147"/>
                  <a:pt x="54928" y="26988"/>
                  <a:pt x="60762" y="25717"/>
                </a:cubicBezTo>
                <a:lnTo>
                  <a:pt x="175062" y="317"/>
                </a:lnTo>
                <a:cubicBezTo>
                  <a:pt x="178832" y="-516"/>
                  <a:pt x="182761" y="397"/>
                  <a:pt x="185777" y="2818"/>
                </a:cubicBezTo>
                <a:close/>
              </a:path>
            </a:pathLst>
          </a:custGeom>
          <a:solidFill>
            <a:srgbClr val="A0522D"/>
          </a:solidFill>
          <a:ln/>
        </p:spPr>
      </p:sp>
      <p:sp>
        <p:nvSpPr>
          <p:cNvPr id="25" name="Text 23"/>
          <p:cNvSpPr/>
          <p:nvPr/>
        </p:nvSpPr>
        <p:spPr>
          <a:xfrm>
            <a:off x="965200" y="6718300"/>
            <a:ext cx="3162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Інтонаційна виразність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1200" y="7124700"/>
            <a:ext cx="34163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Навчаються чіткій вимові, проходять школу художньої фонетики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356100" y="6565900"/>
            <a:ext cx="50800" cy="1320800"/>
          </a:xfrm>
          <a:custGeom>
            <a:avLst/>
            <a:gdLst/>
            <a:ahLst/>
            <a:cxnLst/>
            <a:rect l="l" t="t" r="r" b="b"/>
            <a:pathLst>
              <a:path w="50800" h="1320800">
                <a:moveTo>
                  <a:pt x="50800" y="0"/>
                </a:moveTo>
                <a:lnTo>
                  <a:pt x="50800" y="0"/>
                </a:lnTo>
                <a:lnTo>
                  <a:pt x="50800" y="1320800"/>
                </a:lnTo>
                <a:lnTo>
                  <a:pt x="50800" y="1320800"/>
                </a:lnTo>
                <a:cubicBezTo>
                  <a:pt x="22763" y="1320800"/>
                  <a:pt x="0" y="1298037"/>
                  <a:pt x="0" y="12700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8" name="Shape 26"/>
          <p:cNvSpPr/>
          <p:nvPr/>
        </p:nvSpPr>
        <p:spPr>
          <a:xfrm>
            <a:off x="4533900" y="6769100"/>
            <a:ext cx="254000" cy="203200"/>
          </a:xfrm>
          <a:custGeom>
            <a:avLst/>
            <a:gdLst/>
            <a:ahLst/>
            <a:cxnLst/>
            <a:rect l="l" t="t" r="r" b="b"/>
            <a:pathLst>
              <a:path w="254000" h="203200">
                <a:moveTo>
                  <a:pt x="127000" y="6350"/>
                </a:moveTo>
                <a:cubicBezTo>
                  <a:pt x="149780" y="6350"/>
                  <a:pt x="168275" y="24845"/>
                  <a:pt x="168275" y="47625"/>
                </a:cubicBezTo>
                <a:cubicBezTo>
                  <a:pt x="168275" y="70405"/>
                  <a:pt x="149780" y="88900"/>
                  <a:pt x="127000" y="88900"/>
                </a:cubicBezTo>
                <a:cubicBezTo>
                  <a:pt x="104220" y="88900"/>
                  <a:pt x="85725" y="70405"/>
                  <a:pt x="85725" y="47625"/>
                </a:cubicBezTo>
                <a:cubicBezTo>
                  <a:pt x="85725" y="24845"/>
                  <a:pt x="104220" y="6350"/>
                  <a:pt x="127000" y="6350"/>
                </a:cubicBezTo>
                <a:close/>
                <a:moveTo>
                  <a:pt x="38100" y="34925"/>
                </a:moveTo>
                <a:cubicBezTo>
                  <a:pt x="53871" y="34925"/>
                  <a:pt x="66675" y="47729"/>
                  <a:pt x="66675" y="63500"/>
                </a:cubicBezTo>
                <a:cubicBezTo>
                  <a:pt x="66675" y="79271"/>
                  <a:pt x="53871" y="92075"/>
                  <a:pt x="38100" y="92075"/>
                </a:cubicBezTo>
                <a:cubicBezTo>
                  <a:pt x="22329" y="92075"/>
                  <a:pt x="9525" y="79271"/>
                  <a:pt x="9525" y="63500"/>
                </a:cubicBezTo>
                <a:cubicBezTo>
                  <a:pt x="9525" y="47729"/>
                  <a:pt x="22329" y="34925"/>
                  <a:pt x="38100" y="34925"/>
                </a:cubicBezTo>
                <a:close/>
                <a:moveTo>
                  <a:pt x="0" y="165100"/>
                </a:moveTo>
                <a:cubicBezTo>
                  <a:pt x="0" y="137041"/>
                  <a:pt x="22741" y="114300"/>
                  <a:pt x="50800" y="114300"/>
                </a:cubicBezTo>
                <a:cubicBezTo>
                  <a:pt x="55880" y="114300"/>
                  <a:pt x="60801" y="115054"/>
                  <a:pt x="65445" y="116443"/>
                </a:cubicBezTo>
                <a:cubicBezTo>
                  <a:pt x="52388" y="131048"/>
                  <a:pt x="44450" y="150336"/>
                  <a:pt x="44450" y="171450"/>
                </a:cubicBezTo>
                <a:lnTo>
                  <a:pt x="44450" y="177800"/>
                </a:lnTo>
                <a:cubicBezTo>
                  <a:pt x="44450" y="182324"/>
                  <a:pt x="45403" y="186611"/>
                  <a:pt x="47109" y="190500"/>
                </a:cubicBezTo>
                <a:lnTo>
                  <a:pt x="12700" y="190500"/>
                </a:lnTo>
                <a:cubicBezTo>
                  <a:pt x="5675" y="190500"/>
                  <a:pt x="0" y="184825"/>
                  <a:pt x="0" y="177800"/>
                </a:cubicBezTo>
                <a:lnTo>
                  <a:pt x="0" y="165100"/>
                </a:lnTo>
                <a:close/>
                <a:moveTo>
                  <a:pt x="206891" y="190500"/>
                </a:moveTo>
                <a:cubicBezTo>
                  <a:pt x="208597" y="186611"/>
                  <a:pt x="209550" y="182324"/>
                  <a:pt x="209550" y="177800"/>
                </a:cubicBezTo>
                <a:lnTo>
                  <a:pt x="209550" y="171450"/>
                </a:lnTo>
                <a:cubicBezTo>
                  <a:pt x="209550" y="150336"/>
                  <a:pt x="201613" y="131048"/>
                  <a:pt x="188555" y="116443"/>
                </a:cubicBezTo>
                <a:cubicBezTo>
                  <a:pt x="193199" y="115054"/>
                  <a:pt x="198120" y="114300"/>
                  <a:pt x="203200" y="114300"/>
                </a:cubicBezTo>
                <a:cubicBezTo>
                  <a:pt x="231259" y="114300"/>
                  <a:pt x="254000" y="137041"/>
                  <a:pt x="254000" y="165100"/>
                </a:cubicBezTo>
                <a:lnTo>
                  <a:pt x="254000" y="177800"/>
                </a:lnTo>
                <a:cubicBezTo>
                  <a:pt x="254000" y="184825"/>
                  <a:pt x="248325" y="190500"/>
                  <a:pt x="241300" y="190500"/>
                </a:cubicBezTo>
                <a:lnTo>
                  <a:pt x="206891" y="190500"/>
                </a:lnTo>
                <a:close/>
                <a:moveTo>
                  <a:pt x="187325" y="63500"/>
                </a:moveTo>
                <a:cubicBezTo>
                  <a:pt x="187325" y="47729"/>
                  <a:pt x="200129" y="34925"/>
                  <a:pt x="215900" y="34925"/>
                </a:cubicBezTo>
                <a:cubicBezTo>
                  <a:pt x="231671" y="34925"/>
                  <a:pt x="244475" y="47729"/>
                  <a:pt x="244475" y="63500"/>
                </a:cubicBezTo>
                <a:cubicBezTo>
                  <a:pt x="244475" y="79271"/>
                  <a:pt x="231671" y="92075"/>
                  <a:pt x="215900" y="92075"/>
                </a:cubicBezTo>
                <a:cubicBezTo>
                  <a:pt x="200129" y="92075"/>
                  <a:pt x="187325" y="79271"/>
                  <a:pt x="187325" y="63500"/>
                </a:cubicBezTo>
                <a:close/>
                <a:moveTo>
                  <a:pt x="63500" y="171450"/>
                </a:moveTo>
                <a:cubicBezTo>
                  <a:pt x="63500" y="136366"/>
                  <a:pt x="91916" y="107950"/>
                  <a:pt x="127000" y="107950"/>
                </a:cubicBezTo>
                <a:cubicBezTo>
                  <a:pt x="162084" y="107950"/>
                  <a:pt x="190500" y="136366"/>
                  <a:pt x="190500" y="171450"/>
                </a:cubicBezTo>
                <a:lnTo>
                  <a:pt x="190500" y="177800"/>
                </a:lnTo>
                <a:cubicBezTo>
                  <a:pt x="190500" y="184825"/>
                  <a:pt x="184825" y="190500"/>
                  <a:pt x="177800" y="190500"/>
                </a:cubicBezTo>
                <a:lnTo>
                  <a:pt x="76200" y="190500"/>
                </a:lnTo>
                <a:cubicBezTo>
                  <a:pt x="69175" y="190500"/>
                  <a:pt x="63500" y="184825"/>
                  <a:pt x="63500" y="177800"/>
                </a:cubicBezTo>
                <a:lnTo>
                  <a:pt x="63500" y="171450"/>
                </a:lnTo>
                <a:close/>
              </a:path>
            </a:pathLst>
          </a:custGeom>
          <a:solidFill>
            <a:srgbClr val="6B8E23"/>
          </a:solidFill>
          <a:ln/>
        </p:spPr>
      </p:sp>
      <p:sp>
        <p:nvSpPr>
          <p:cNvPr id="29" name="Text 27"/>
          <p:cNvSpPr/>
          <p:nvPr/>
        </p:nvSpPr>
        <p:spPr>
          <a:xfrm>
            <a:off x="4787900" y="6718300"/>
            <a:ext cx="3162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Соціальні навички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533900" y="7124700"/>
            <a:ext cx="34163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2F1B14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Командна робота, координація, увага, спритність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8255000" y="1841500"/>
            <a:ext cx="7493000" cy="5016500"/>
          </a:xfrm>
          <a:custGeom>
            <a:avLst/>
            <a:gdLst/>
            <a:ahLst/>
            <a:cxnLst/>
            <a:rect l="l" t="t" r="r" b="b"/>
            <a:pathLst>
              <a:path w="7493000" h="5016500">
                <a:moveTo>
                  <a:pt x="203218" y="0"/>
                </a:moveTo>
                <a:lnTo>
                  <a:pt x="7289782" y="0"/>
                </a:lnTo>
                <a:cubicBezTo>
                  <a:pt x="7402016" y="0"/>
                  <a:pt x="7493000" y="90984"/>
                  <a:pt x="7493000" y="203218"/>
                </a:cubicBezTo>
                <a:lnTo>
                  <a:pt x="7493000" y="4813282"/>
                </a:lnTo>
                <a:cubicBezTo>
                  <a:pt x="7493000" y="4925516"/>
                  <a:pt x="7402016" y="5016500"/>
                  <a:pt x="7289782" y="5016500"/>
                </a:cubicBezTo>
                <a:lnTo>
                  <a:pt x="203218" y="5016500"/>
                </a:lnTo>
                <a:cubicBezTo>
                  <a:pt x="90984" y="5016500"/>
                  <a:pt x="0" y="4925516"/>
                  <a:pt x="0" y="4813282"/>
                </a:cubicBezTo>
                <a:lnTo>
                  <a:pt x="0" y="203218"/>
                </a:lnTo>
                <a:cubicBezTo>
                  <a:pt x="0" y="90984"/>
                  <a:pt x="90984" y="0"/>
                  <a:pt x="203218" y="0"/>
                </a:cubicBezTo>
                <a:close/>
              </a:path>
            </a:pathLst>
          </a:custGeom>
          <a:solidFill>
            <a:srgbClr val="4682B4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8496300" y="20955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3470" y="51852"/>
                </a:moveTo>
                <a:lnTo>
                  <a:pt x="152400" y="64175"/>
                </a:lnTo>
                <a:lnTo>
                  <a:pt x="161330" y="51852"/>
                </a:lnTo>
                <a:cubicBezTo>
                  <a:pt x="176212" y="31254"/>
                  <a:pt x="200144" y="19050"/>
                  <a:pt x="225564" y="19050"/>
                </a:cubicBezTo>
                <a:cubicBezTo>
                  <a:pt x="269319" y="19050"/>
                  <a:pt x="304800" y="54531"/>
                  <a:pt x="304800" y="98286"/>
                </a:cubicBezTo>
                <a:lnTo>
                  <a:pt x="304800" y="99834"/>
                </a:lnTo>
                <a:cubicBezTo>
                  <a:pt x="304800" y="166628"/>
                  <a:pt x="221516" y="244197"/>
                  <a:pt x="178058" y="277356"/>
                </a:cubicBezTo>
                <a:cubicBezTo>
                  <a:pt x="170676" y="282952"/>
                  <a:pt x="161627" y="285750"/>
                  <a:pt x="152400" y="285750"/>
                </a:cubicBezTo>
                <a:cubicBezTo>
                  <a:pt x="143173" y="285750"/>
                  <a:pt x="134064" y="283012"/>
                  <a:pt x="126742" y="277356"/>
                </a:cubicBezTo>
                <a:cubicBezTo>
                  <a:pt x="83284" y="244197"/>
                  <a:pt x="0" y="166628"/>
                  <a:pt x="0" y="99834"/>
                </a:cubicBezTo>
                <a:lnTo>
                  <a:pt x="0" y="98286"/>
                </a:lnTo>
                <a:cubicBezTo>
                  <a:pt x="0" y="54531"/>
                  <a:pt x="35481" y="19050"/>
                  <a:pt x="79236" y="19050"/>
                </a:cubicBezTo>
                <a:cubicBezTo>
                  <a:pt x="104656" y="19050"/>
                  <a:pt x="128588" y="31254"/>
                  <a:pt x="143470" y="51852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3" name="Text 31"/>
          <p:cNvSpPr/>
          <p:nvPr/>
        </p:nvSpPr>
        <p:spPr>
          <a:xfrm>
            <a:off x="8839200" y="2044700"/>
            <a:ext cx="68580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DF6E9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Цінність народних ігор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609013" y="2717800"/>
            <a:ext cx="111125" cy="177800"/>
          </a:xfrm>
          <a:custGeom>
            <a:avLst/>
            <a:gdLst/>
            <a:ahLst/>
            <a:cxnLst/>
            <a:rect l="l" t="t" r="r" b="b"/>
            <a:pathLst>
              <a:path w="111125" h="177800">
                <a:moveTo>
                  <a:pt x="33337" y="22225"/>
                </a:moveTo>
                <a:cubicBezTo>
                  <a:pt x="33337" y="9959"/>
                  <a:pt x="43296" y="0"/>
                  <a:pt x="55563" y="0"/>
                </a:cubicBezTo>
                <a:cubicBezTo>
                  <a:pt x="67829" y="0"/>
                  <a:pt x="77788" y="9959"/>
                  <a:pt x="77788" y="22225"/>
                </a:cubicBezTo>
                <a:cubicBezTo>
                  <a:pt x="77788" y="34491"/>
                  <a:pt x="67829" y="44450"/>
                  <a:pt x="55563" y="44450"/>
                </a:cubicBezTo>
                <a:cubicBezTo>
                  <a:pt x="43296" y="44450"/>
                  <a:pt x="33337" y="34491"/>
                  <a:pt x="33337" y="22225"/>
                </a:cubicBezTo>
                <a:close/>
                <a:moveTo>
                  <a:pt x="50006" y="133350"/>
                </a:moveTo>
                <a:lnTo>
                  <a:pt x="50006" y="166688"/>
                </a:lnTo>
                <a:cubicBezTo>
                  <a:pt x="50006" y="172834"/>
                  <a:pt x="45040" y="177800"/>
                  <a:pt x="38894" y="177800"/>
                </a:cubicBezTo>
                <a:cubicBezTo>
                  <a:pt x="32747" y="177800"/>
                  <a:pt x="27781" y="172834"/>
                  <a:pt x="27781" y="166688"/>
                </a:cubicBezTo>
                <a:lnTo>
                  <a:pt x="27781" y="99943"/>
                </a:lnTo>
                <a:lnTo>
                  <a:pt x="20523" y="111472"/>
                </a:lnTo>
                <a:cubicBezTo>
                  <a:pt x="17259" y="116681"/>
                  <a:pt x="10383" y="118209"/>
                  <a:pt x="5209" y="114945"/>
                </a:cubicBezTo>
                <a:cubicBezTo>
                  <a:pt x="35" y="111681"/>
                  <a:pt x="-1563" y="104839"/>
                  <a:pt x="1702" y="99665"/>
                </a:cubicBezTo>
                <a:lnTo>
                  <a:pt x="15558" y="77683"/>
                </a:lnTo>
                <a:cubicBezTo>
                  <a:pt x="24204" y="63897"/>
                  <a:pt x="39310" y="55563"/>
                  <a:pt x="55563" y="55563"/>
                </a:cubicBezTo>
                <a:cubicBezTo>
                  <a:pt x="71815" y="55563"/>
                  <a:pt x="86921" y="63897"/>
                  <a:pt x="95567" y="77649"/>
                </a:cubicBezTo>
                <a:lnTo>
                  <a:pt x="109423" y="99665"/>
                </a:lnTo>
                <a:cubicBezTo>
                  <a:pt x="112688" y="104874"/>
                  <a:pt x="111125" y="111715"/>
                  <a:pt x="105951" y="114980"/>
                </a:cubicBezTo>
                <a:cubicBezTo>
                  <a:pt x="100776" y="118244"/>
                  <a:pt x="93901" y="116681"/>
                  <a:pt x="90636" y="111507"/>
                </a:cubicBezTo>
                <a:lnTo>
                  <a:pt x="83344" y="99943"/>
                </a:lnTo>
                <a:lnTo>
                  <a:pt x="83344" y="166688"/>
                </a:lnTo>
                <a:cubicBezTo>
                  <a:pt x="83344" y="172834"/>
                  <a:pt x="78378" y="177800"/>
                  <a:pt x="72231" y="177800"/>
                </a:cubicBezTo>
                <a:cubicBezTo>
                  <a:pt x="66085" y="177800"/>
                  <a:pt x="61119" y="172834"/>
                  <a:pt x="61119" y="166688"/>
                </a:cubicBezTo>
                <a:lnTo>
                  <a:pt x="61119" y="133350"/>
                </a:lnTo>
                <a:lnTo>
                  <a:pt x="50006" y="133350"/>
                </a:ln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5" name="Text 33"/>
          <p:cNvSpPr/>
          <p:nvPr/>
        </p:nvSpPr>
        <p:spPr>
          <a:xfrm>
            <a:off x="9017000" y="2603500"/>
            <a:ext cx="4940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Фізичний розвиток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017000" y="2959100"/>
            <a:ext cx="4927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Рухливі ігри розвивають координацію, спритність, витривалість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564563" y="33274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133350" y="50006"/>
                </a:moveTo>
                <a:cubicBezTo>
                  <a:pt x="133350" y="83760"/>
                  <a:pt x="103485" y="111125"/>
                  <a:pt x="66675" y="111125"/>
                </a:cubicBezTo>
                <a:cubicBezTo>
                  <a:pt x="57403" y="111125"/>
                  <a:pt x="48582" y="109389"/>
                  <a:pt x="40561" y="106263"/>
                </a:cubicBezTo>
                <a:lnTo>
                  <a:pt x="12224" y="121265"/>
                </a:lnTo>
                <a:cubicBezTo>
                  <a:pt x="8994" y="122967"/>
                  <a:pt x="5035" y="122376"/>
                  <a:pt x="2431" y="119807"/>
                </a:cubicBezTo>
                <a:cubicBezTo>
                  <a:pt x="-174" y="117237"/>
                  <a:pt x="-764" y="113243"/>
                  <a:pt x="972" y="110014"/>
                </a:cubicBezTo>
                <a:lnTo>
                  <a:pt x="13335" y="86678"/>
                </a:lnTo>
                <a:cubicBezTo>
                  <a:pt x="4966" y="76468"/>
                  <a:pt x="0" y="63758"/>
                  <a:pt x="0" y="50006"/>
                </a:cubicBezTo>
                <a:cubicBezTo>
                  <a:pt x="0" y="16252"/>
                  <a:pt x="29865" y="-11112"/>
                  <a:pt x="66675" y="-11112"/>
                </a:cubicBezTo>
                <a:cubicBezTo>
                  <a:pt x="103485" y="-11112"/>
                  <a:pt x="133350" y="16252"/>
                  <a:pt x="133350" y="50006"/>
                </a:cubicBezTo>
                <a:close/>
                <a:moveTo>
                  <a:pt x="133350" y="177800"/>
                </a:moveTo>
                <a:cubicBezTo>
                  <a:pt x="100672" y="177800"/>
                  <a:pt x="73481" y="156235"/>
                  <a:pt x="67786" y="127794"/>
                </a:cubicBezTo>
                <a:cubicBezTo>
                  <a:pt x="109458" y="127273"/>
                  <a:pt x="145678" y="97616"/>
                  <a:pt x="149671" y="57403"/>
                </a:cubicBezTo>
                <a:cubicBezTo>
                  <a:pt x="178599" y="64071"/>
                  <a:pt x="200025" y="88067"/>
                  <a:pt x="200025" y="116681"/>
                </a:cubicBezTo>
                <a:cubicBezTo>
                  <a:pt x="200025" y="130433"/>
                  <a:pt x="195059" y="143143"/>
                  <a:pt x="186690" y="153353"/>
                </a:cubicBezTo>
                <a:lnTo>
                  <a:pt x="199053" y="176689"/>
                </a:lnTo>
                <a:cubicBezTo>
                  <a:pt x="200754" y="179918"/>
                  <a:pt x="200164" y="183877"/>
                  <a:pt x="197594" y="186482"/>
                </a:cubicBezTo>
                <a:cubicBezTo>
                  <a:pt x="195024" y="189086"/>
                  <a:pt x="191031" y="189676"/>
                  <a:pt x="187801" y="187940"/>
                </a:cubicBezTo>
                <a:lnTo>
                  <a:pt x="159464" y="172938"/>
                </a:lnTo>
                <a:cubicBezTo>
                  <a:pt x="151443" y="176064"/>
                  <a:pt x="142622" y="177800"/>
                  <a:pt x="133350" y="177800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38" name="Text 36"/>
          <p:cNvSpPr/>
          <p:nvPr/>
        </p:nvSpPr>
        <p:spPr>
          <a:xfrm>
            <a:off x="9017000" y="3213100"/>
            <a:ext cx="4813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Мовленнєвий розвиток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9017000" y="3568700"/>
            <a:ext cx="48006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Пісеньки, що супроводжують ігри, вправляють мовний апарат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8575675" y="39370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41672" y="19447"/>
                </a:moveTo>
                <a:cubicBezTo>
                  <a:pt x="41672" y="8716"/>
                  <a:pt x="50388" y="0"/>
                  <a:pt x="61119" y="0"/>
                </a:cubicBezTo>
                <a:lnTo>
                  <a:pt x="69453" y="0"/>
                </a:lnTo>
                <a:cubicBezTo>
                  <a:pt x="75600" y="0"/>
                  <a:pt x="80566" y="4966"/>
                  <a:pt x="80566" y="11112"/>
                </a:cubicBezTo>
                <a:lnTo>
                  <a:pt x="80566" y="166688"/>
                </a:lnTo>
                <a:cubicBezTo>
                  <a:pt x="80566" y="172834"/>
                  <a:pt x="75600" y="177800"/>
                  <a:pt x="69453" y="177800"/>
                </a:cubicBezTo>
                <a:lnTo>
                  <a:pt x="58341" y="177800"/>
                </a:lnTo>
                <a:cubicBezTo>
                  <a:pt x="47992" y="177800"/>
                  <a:pt x="39276" y="170716"/>
                  <a:pt x="36810" y="161131"/>
                </a:cubicBezTo>
                <a:cubicBezTo>
                  <a:pt x="36567" y="161131"/>
                  <a:pt x="36359" y="161131"/>
                  <a:pt x="36116" y="161131"/>
                </a:cubicBezTo>
                <a:cubicBezTo>
                  <a:pt x="20766" y="161131"/>
                  <a:pt x="8334" y="148699"/>
                  <a:pt x="8334" y="133350"/>
                </a:cubicBezTo>
                <a:cubicBezTo>
                  <a:pt x="8334" y="127099"/>
                  <a:pt x="10418" y="121335"/>
                  <a:pt x="13891" y="116681"/>
                </a:cubicBezTo>
                <a:cubicBezTo>
                  <a:pt x="7154" y="111611"/>
                  <a:pt x="2778" y="103555"/>
                  <a:pt x="2778" y="94456"/>
                </a:cubicBezTo>
                <a:cubicBezTo>
                  <a:pt x="2778" y="83726"/>
                  <a:pt x="8890" y="74384"/>
                  <a:pt x="17780" y="69766"/>
                </a:cubicBezTo>
                <a:cubicBezTo>
                  <a:pt x="15314" y="65598"/>
                  <a:pt x="13891" y="60737"/>
                  <a:pt x="13891" y="55563"/>
                </a:cubicBezTo>
                <a:cubicBezTo>
                  <a:pt x="13891" y="40213"/>
                  <a:pt x="26323" y="27781"/>
                  <a:pt x="41672" y="27781"/>
                </a:cubicBezTo>
                <a:lnTo>
                  <a:pt x="41672" y="19447"/>
                </a:lnTo>
                <a:close/>
                <a:moveTo>
                  <a:pt x="136128" y="19447"/>
                </a:moveTo>
                <a:lnTo>
                  <a:pt x="136128" y="27781"/>
                </a:lnTo>
                <a:cubicBezTo>
                  <a:pt x="151477" y="27781"/>
                  <a:pt x="163909" y="40213"/>
                  <a:pt x="163909" y="55563"/>
                </a:cubicBezTo>
                <a:cubicBezTo>
                  <a:pt x="163909" y="60771"/>
                  <a:pt x="162486" y="65633"/>
                  <a:pt x="160020" y="69766"/>
                </a:cubicBezTo>
                <a:cubicBezTo>
                  <a:pt x="168945" y="74384"/>
                  <a:pt x="175022" y="83691"/>
                  <a:pt x="175022" y="94456"/>
                </a:cubicBezTo>
                <a:cubicBezTo>
                  <a:pt x="175022" y="103555"/>
                  <a:pt x="170646" y="111611"/>
                  <a:pt x="163909" y="116681"/>
                </a:cubicBezTo>
                <a:cubicBezTo>
                  <a:pt x="167382" y="121335"/>
                  <a:pt x="169466" y="127099"/>
                  <a:pt x="169466" y="133350"/>
                </a:cubicBezTo>
                <a:cubicBezTo>
                  <a:pt x="169466" y="148699"/>
                  <a:pt x="157034" y="161131"/>
                  <a:pt x="141684" y="161131"/>
                </a:cubicBezTo>
                <a:cubicBezTo>
                  <a:pt x="141441" y="161131"/>
                  <a:pt x="141233" y="161131"/>
                  <a:pt x="140990" y="161131"/>
                </a:cubicBezTo>
                <a:cubicBezTo>
                  <a:pt x="138524" y="170716"/>
                  <a:pt x="129808" y="177800"/>
                  <a:pt x="119459" y="177800"/>
                </a:cubicBezTo>
                <a:lnTo>
                  <a:pt x="108347" y="177800"/>
                </a:lnTo>
                <a:cubicBezTo>
                  <a:pt x="102200" y="177800"/>
                  <a:pt x="97234" y="172834"/>
                  <a:pt x="97234" y="166688"/>
                </a:cubicBezTo>
                <a:lnTo>
                  <a:pt x="97234" y="11112"/>
                </a:lnTo>
                <a:cubicBezTo>
                  <a:pt x="97234" y="4966"/>
                  <a:pt x="102200" y="0"/>
                  <a:pt x="108347" y="0"/>
                </a:cubicBezTo>
                <a:lnTo>
                  <a:pt x="116681" y="0"/>
                </a:lnTo>
                <a:cubicBezTo>
                  <a:pt x="127412" y="0"/>
                  <a:pt x="136128" y="8716"/>
                  <a:pt x="136128" y="19447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1" name="Text 39"/>
          <p:cNvSpPr/>
          <p:nvPr/>
        </p:nvSpPr>
        <p:spPr>
          <a:xfrm>
            <a:off x="9017000" y="3822700"/>
            <a:ext cx="3886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Пізнавальний розвиток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9017000" y="4178300"/>
            <a:ext cx="3873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Розвивають увагу, пам'ять, уяву, творче мислення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564563" y="4546600"/>
            <a:ext cx="200025" cy="177800"/>
          </a:xfrm>
          <a:custGeom>
            <a:avLst/>
            <a:gdLst/>
            <a:ahLst/>
            <a:cxnLst/>
            <a:rect l="l" t="t" r="r" b="b"/>
            <a:pathLst>
              <a:path w="200025" h="177800">
                <a:moveTo>
                  <a:pt x="93380" y="18475"/>
                </a:moveTo>
                <a:lnTo>
                  <a:pt x="52889" y="63480"/>
                </a:lnTo>
                <a:cubicBezTo>
                  <a:pt x="51291" y="65251"/>
                  <a:pt x="51361" y="67995"/>
                  <a:pt x="53062" y="69696"/>
                </a:cubicBezTo>
                <a:cubicBezTo>
                  <a:pt x="63654" y="80288"/>
                  <a:pt x="80843" y="80288"/>
                  <a:pt x="91435" y="69696"/>
                </a:cubicBezTo>
                <a:lnTo>
                  <a:pt x="102478" y="58653"/>
                </a:lnTo>
                <a:cubicBezTo>
                  <a:pt x="103937" y="57195"/>
                  <a:pt x="105777" y="56396"/>
                  <a:pt x="107652" y="56257"/>
                </a:cubicBezTo>
                <a:cubicBezTo>
                  <a:pt x="110014" y="56049"/>
                  <a:pt x="112445" y="56847"/>
                  <a:pt x="114250" y="58653"/>
                </a:cubicBezTo>
                <a:lnTo>
                  <a:pt x="175577" y="119459"/>
                </a:lnTo>
                <a:lnTo>
                  <a:pt x="200025" y="100013"/>
                </a:lnTo>
                <a:lnTo>
                  <a:pt x="200025" y="0"/>
                </a:lnTo>
                <a:lnTo>
                  <a:pt x="161131" y="22225"/>
                </a:lnTo>
                <a:lnTo>
                  <a:pt x="152866" y="16703"/>
                </a:lnTo>
                <a:cubicBezTo>
                  <a:pt x="147380" y="13057"/>
                  <a:pt x="140955" y="11112"/>
                  <a:pt x="134357" y="11112"/>
                </a:cubicBezTo>
                <a:lnTo>
                  <a:pt x="109910" y="11112"/>
                </a:lnTo>
                <a:cubicBezTo>
                  <a:pt x="109528" y="11112"/>
                  <a:pt x="109111" y="11112"/>
                  <a:pt x="108729" y="11147"/>
                </a:cubicBezTo>
                <a:cubicBezTo>
                  <a:pt x="102860" y="11460"/>
                  <a:pt x="97339" y="14099"/>
                  <a:pt x="93380" y="18475"/>
                </a:cubicBezTo>
                <a:close/>
                <a:moveTo>
                  <a:pt x="40491" y="52333"/>
                </a:moveTo>
                <a:lnTo>
                  <a:pt x="77579" y="11112"/>
                </a:lnTo>
                <a:lnTo>
                  <a:pt x="63827" y="11112"/>
                </a:lnTo>
                <a:cubicBezTo>
                  <a:pt x="54972" y="11112"/>
                  <a:pt x="46499" y="14620"/>
                  <a:pt x="40248" y="20871"/>
                </a:cubicBezTo>
                <a:lnTo>
                  <a:pt x="0" y="66675"/>
                </a:lnTo>
                <a:lnTo>
                  <a:pt x="0" y="188913"/>
                </a:lnTo>
                <a:lnTo>
                  <a:pt x="50006" y="141684"/>
                </a:lnTo>
                <a:lnTo>
                  <a:pt x="54312" y="145261"/>
                </a:lnTo>
                <a:cubicBezTo>
                  <a:pt x="62299" y="151929"/>
                  <a:pt x="72370" y="155575"/>
                  <a:pt x="82753" y="155575"/>
                </a:cubicBezTo>
                <a:lnTo>
                  <a:pt x="88205" y="155575"/>
                </a:lnTo>
                <a:lnTo>
                  <a:pt x="85775" y="153144"/>
                </a:lnTo>
                <a:cubicBezTo>
                  <a:pt x="82510" y="149880"/>
                  <a:pt x="82510" y="144601"/>
                  <a:pt x="85775" y="141372"/>
                </a:cubicBezTo>
                <a:cubicBezTo>
                  <a:pt x="89039" y="138142"/>
                  <a:pt x="94317" y="138108"/>
                  <a:pt x="97547" y="141372"/>
                </a:cubicBezTo>
                <a:lnTo>
                  <a:pt x="111785" y="155610"/>
                </a:lnTo>
                <a:lnTo>
                  <a:pt x="114910" y="155610"/>
                </a:lnTo>
                <a:cubicBezTo>
                  <a:pt x="121543" y="155610"/>
                  <a:pt x="128037" y="154116"/>
                  <a:pt x="133940" y="151338"/>
                </a:cubicBezTo>
                <a:lnTo>
                  <a:pt x="124668" y="142032"/>
                </a:lnTo>
                <a:cubicBezTo>
                  <a:pt x="121404" y="138767"/>
                  <a:pt x="121404" y="133489"/>
                  <a:pt x="124668" y="130259"/>
                </a:cubicBezTo>
                <a:cubicBezTo>
                  <a:pt x="127933" y="127030"/>
                  <a:pt x="133211" y="126995"/>
                  <a:pt x="136441" y="130259"/>
                </a:cubicBezTo>
                <a:lnTo>
                  <a:pt x="147553" y="141372"/>
                </a:lnTo>
                <a:lnTo>
                  <a:pt x="153630" y="135295"/>
                </a:lnTo>
                <a:cubicBezTo>
                  <a:pt x="156721" y="132204"/>
                  <a:pt x="157624" y="127724"/>
                  <a:pt x="156270" y="123800"/>
                </a:cubicBezTo>
                <a:lnTo>
                  <a:pt x="108382" y="76294"/>
                </a:lnTo>
                <a:lnTo>
                  <a:pt x="103207" y="81469"/>
                </a:lnTo>
                <a:cubicBezTo>
                  <a:pt x="86087" y="98589"/>
                  <a:pt x="58375" y="98589"/>
                  <a:pt x="41255" y="81469"/>
                </a:cubicBezTo>
                <a:cubicBezTo>
                  <a:pt x="33268" y="73481"/>
                  <a:pt x="32956" y="60667"/>
                  <a:pt x="40491" y="52298"/>
                </a:cubicBezTo>
                <a:close/>
              </a:path>
            </a:pathLst>
          </a:custGeom>
          <a:solidFill>
            <a:srgbClr val="FDF6E9"/>
          </a:solidFill>
          <a:ln/>
        </p:spPr>
      </p:sp>
      <p:sp>
        <p:nvSpPr>
          <p:cNvPr id="44" name="Text 42"/>
          <p:cNvSpPr/>
          <p:nvPr/>
        </p:nvSpPr>
        <p:spPr>
          <a:xfrm>
            <a:off x="9017000" y="4432300"/>
            <a:ext cx="368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DF6E9"/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Соціальний розвиток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9017000" y="4787900"/>
            <a:ext cx="3670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DF6E9">
                    <a:alpha val="90000"/>
                  </a:srgbClr>
                </a:solidFill>
                <a:latin typeface="LXGW Bright" pitchFamily="34" charset="0"/>
                <a:ea typeface="LXGW Bright" pitchFamily="34" charset="-122"/>
                <a:cs typeface="LXGW Bright" pitchFamily="34" charset="-120"/>
              </a:rPr>
              <a:t>Вчать взаємодії, співпраці, дотриманню правил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8255000" y="7010400"/>
            <a:ext cx="7493000" cy="1625600"/>
          </a:xfrm>
          <a:custGeom>
            <a:avLst/>
            <a:gdLst/>
            <a:ahLst/>
            <a:cxnLst/>
            <a:rect l="l" t="t" r="r" b="b"/>
            <a:pathLst>
              <a:path w="7493000" h="1625600">
                <a:moveTo>
                  <a:pt x="203200" y="0"/>
                </a:moveTo>
                <a:lnTo>
                  <a:pt x="7289800" y="0"/>
                </a:lnTo>
                <a:cubicBezTo>
                  <a:pt x="7401949" y="0"/>
                  <a:pt x="7493000" y="91051"/>
                  <a:pt x="7493000" y="203200"/>
                </a:cubicBezTo>
                <a:lnTo>
                  <a:pt x="7493000" y="1422400"/>
                </a:lnTo>
                <a:cubicBezTo>
                  <a:pt x="7493000" y="1534549"/>
                  <a:pt x="7401949" y="1625600"/>
                  <a:pt x="7289800" y="1625600"/>
                </a:cubicBezTo>
                <a:lnTo>
                  <a:pt x="203200" y="1625600"/>
                </a:lnTo>
                <a:cubicBezTo>
                  <a:pt x="91051" y="1625600"/>
                  <a:pt x="0" y="1534549"/>
                  <a:pt x="0" y="14224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pic>
        <p:nvPicPr>
          <p:cNvPr id="47" name="Image 0" descr="https://kimi-web-img.moonshot.cn/img/fs01.vseosvita.ua/478768c6c6c513b7750f5bbb88b9ea38bbf30d27.jpeg"/>
          <p:cNvPicPr>
            <a:picLocks noChangeAspect="1"/>
          </p:cNvPicPr>
          <p:nvPr/>
        </p:nvPicPr>
        <p:blipFill>
          <a:blip r:embed="rId3"/>
          <a:srcRect t="29363" b="29363"/>
          <a:stretch/>
        </p:blipFill>
        <p:spPr>
          <a:xfrm>
            <a:off x="8255000" y="7010400"/>
            <a:ext cx="7493000" cy="1625600"/>
          </a:xfrm>
          <a:prstGeom prst="roundRect">
            <a:avLst>
              <a:gd name="adj" fmla="val 12500"/>
            </a:avLst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1347</Words>
  <Application>Microsoft Office PowerPoint</Application>
  <PresentationFormat>Произвольный</PresentationFormat>
  <Paragraphs>224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LXGW Bright</vt:lpstr>
      <vt:lpstr>Calibri</vt:lpstr>
      <vt:lpstr>Unna</vt:lpstr>
      <vt:lpstr>Times New Roman</vt:lpstr>
      <vt:lpstr>Quattrocento Sans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народний фольклор в розвитку дітей дошкільного віку</dc:title>
  <dc:subject>Український народний фольклор в розвитку дітей дошкільного віку</dc:subject>
  <dc:creator>Kimi</dc:creator>
  <cp:lastModifiedBy>RePack by SPecialiST</cp:lastModifiedBy>
  <cp:revision>6</cp:revision>
  <dcterms:created xsi:type="dcterms:W3CDTF">2026-01-03T07:49:15Z</dcterms:created>
  <dcterms:modified xsi:type="dcterms:W3CDTF">2026-01-09T07:34:16Z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{"Label":"Український народний фольклор в розвитку дітей дошкільного віку","ContentProducer":"001191110108MACG2KBH8F10000","ProduceID":"19b82c8a-81b2-8d29-8000-00004b18279c","ReservedCode1":"","ContentPropagator":"001191110108MACG2KBH8F20000","PropagateID</vt:lpwstr>
  </property>
</Properties>
</file>