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8"/>
  </p:handoutMasterIdLst>
  <p:sldIdLst>
    <p:sldId id="256" r:id="rId2"/>
    <p:sldId id="273" r:id="rId3"/>
    <p:sldId id="272" r:id="rId4"/>
    <p:sldId id="264" r:id="rId5"/>
    <p:sldId id="263" r:id="rId6"/>
    <p:sldId id="266" r:id="rId7"/>
    <p:sldId id="267" r:id="rId8"/>
    <p:sldId id="278" r:id="rId9"/>
    <p:sldId id="286" r:id="rId10"/>
    <p:sldId id="287" r:id="rId11"/>
    <p:sldId id="268" r:id="rId12"/>
    <p:sldId id="292" r:id="rId13"/>
    <p:sldId id="284" r:id="rId14"/>
    <p:sldId id="291" r:id="rId15"/>
    <p:sldId id="269" r:id="rId16"/>
    <p:sldId id="279" r:id="rId17"/>
    <p:sldId id="270" r:id="rId18"/>
    <p:sldId id="281" r:id="rId19"/>
    <p:sldId id="285" r:id="rId20"/>
    <p:sldId id="271" r:id="rId21"/>
    <p:sldId id="283" r:id="rId22"/>
    <p:sldId id="290" r:id="rId23"/>
    <p:sldId id="275" r:id="rId24"/>
    <p:sldId id="276" r:id="rId25"/>
    <p:sldId id="274" r:id="rId26"/>
    <p:sldId id="26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110C53A-29B2-4AC3-BB70-D52B19675C70}">
          <p14:sldIdLst>
            <p14:sldId id="256"/>
            <p14:sldId id="273"/>
            <p14:sldId id="272"/>
            <p14:sldId id="264"/>
            <p14:sldId id="263"/>
            <p14:sldId id="266"/>
            <p14:sldId id="267"/>
            <p14:sldId id="278"/>
            <p14:sldId id="286"/>
            <p14:sldId id="287"/>
            <p14:sldId id="268"/>
            <p14:sldId id="292"/>
            <p14:sldId id="284"/>
            <p14:sldId id="291"/>
            <p14:sldId id="269"/>
            <p14:sldId id="279"/>
            <p14:sldId id="270"/>
            <p14:sldId id="281"/>
            <p14:sldId id="285"/>
            <p14:sldId id="271"/>
            <p14:sldId id="283"/>
            <p14:sldId id="290"/>
            <p14:sldId id="275"/>
            <p14:sldId id="276"/>
            <p14:sldId id="274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>
        <p:scale>
          <a:sx n="100" d="100"/>
          <a:sy n="100" d="100"/>
        </p:scale>
        <p:origin x="540" y="-5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492" y="889557"/>
            <a:ext cx="8646461" cy="1127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5494" y="2245659"/>
            <a:ext cx="8646459" cy="3899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55494" y="2595281"/>
            <a:ext cx="8646459" cy="4020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2282" y="2507321"/>
            <a:ext cx="6400800" cy="1647205"/>
          </a:xfrm>
        </p:spPr>
        <p:txBody>
          <a:bodyPr>
            <a:noAutofit/>
          </a:bodyPr>
          <a:lstStyle/>
          <a:p>
            <a:r>
              <a:rPr lang="ru-RU" sz="4800" dirty="0"/>
              <a:t/>
            </a:r>
            <a:br>
              <a:rPr lang="ru-RU" sz="4800" dirty="0"/>
            </a:br>
            <a:r>
              <a:rPr lang="uk-UA" sz="4800" dirty="0"/>
              <a:t> </a:t>
            </a:r>
            <a:r>
              <a:rPr lang="ru-RU" sz="4800" dirty="0"/>
              <a:t/>
            </a:r>
            <a:br>
              <a:rPr lang="ru-RU" sz="4800" dirty="0"/>
            </a:br>
            <a:r>
              <a:rPr lang="ru-RU" sz="4800" b="1" dirty="0"/>
              <a:t>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Театралізов</a:t>
            </a:r>
            <a:r>
              <a:rPr lang="uk-UA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ана діяльніс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1228" y="4248197"/>
            <a:ext cx="4095482" cy="1730576"/>
          </a:xfrm>
        </p:spPr>
        <p:txBody>
          <a:bodyPr>
            <a:noAutofit/>
          </a:bodyPr>
          <a:lstStyle/>
          <a:p>
            <a:r>
              <a:rPr lang="uk-UA" sz="24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як засіб формування</a:t>
            </a:r>
            <a:r>
              <a:rPr lang="uk-UA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мовленнєвої 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компетентності</a:t>
            </a:r>
          </a:p>
        </p:txBody>
      </p:sp>
      <p:pic>
        <p:nvPicPr>
          <p:cNvPr id="6" name="Рисунок 5" descr="C:\Users\user\Desktop\Maski-32.970.jpg"/>
          <p:cNvPicPr/>
          <p:nvPr/>
        </p:nvPicPr>
        <p:blipFill>
          <a:blip r:embed="rId3"/>
          <a:srcRect t="13523" b="29549"/>
          <a:stretch>
            <a:fillRect/>
          </a:stretch>
        </p:blipFill>
        <p:spPr bwMode="auto">
          <a:xfrm rot="20401645">
            <a:off x="131342" y="4990630"/>
            <a:ext cx="1489186" cy="103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a790e3fc9738a44730107cf893f436b6.png"/>
          <p:cNvPicPr/>
          <p:nvPr/>
        </p:nvPicPr>
        <p:blipFill>
          <a:blip r:embed="rId4" cstate="print"/>
          <a:srcRect l="9144" b="10900"/>
          <a:stretch>
            <a:fillRect/>
          </a:stretch>
        </p:blipFill>
        <p:spPr bwMode="auto">
          <a:xfrm rot="891402">
            <a:off x="7355593" y="5054063"/>
            <a:ext cx="1161799" cy="111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492" y="1016000"/>
            <a:ext cx="8444007" cy="5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5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СТЕНДОВИЙ  ТЕАТР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1808296" y="2109720"/>
            <a:ext cx="4724400" cy="685800"/>
            <a:chOff x="1296" y="1344"/>
            <a:chExt cx="2976" cy="43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gray">
            <a:xfrm>
              <a:off x="1536" y="141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1B3E1">
                    <a:gamma/>
                    <a:tint val="21176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1296" y="134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21B3E1">
                    <a:gamma/>
                    <a:shade val="46275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gray">
            <a:xfrm>
              <a:off x="1680" y="145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b="1" dirty="0" err="1">
                  <a:solidFill>
                    <a:srgbClr val="000000"/>
                  </a:solidFill>
                </a:rPr>
                <a:t>Фланелеграф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gray">
            <a:xfrm>
              <a:off x="1393" y="140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/>
                <a:t>1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1817088" y="3073936"/>
            <a:ext cx="4724400" cy="685800"/>
            <a:chOff x="1296" y="1824"/>
            <a:chExt cx="2976" cy="432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00">
                    <a:gamma/>
                    <a:tint val="21176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99CC00">
                    <a:gamma/>
                    <a:shade val="46275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b="1" dirty="0">
                  <a:solidFill>
                    <a:srgbClr val="000000"/>
                  </a:solidFill>
                </a:rPr>
                <a:t>Тіньовий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/>
                <a:t>2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1817088" y="4002984"/>
            <a:ext cx="4724400" cy="685800"/>
            <a:chOff x="1296" y="2304"/>
            <a:chExt cx="2976" cy="432"/>
          </a:xfrm>
        </p:grpSpPr>
        <p:sp>
          <p:nvSpPr>
            <p:cNvPr id="15" name="AutoShape 15"/>
            <p:cNvSpPr>
              <a:spLocks noChangeArrowheads="1"/>
            </p:cNvSpPr>
            <p:nvPr/>
          </p:nvSpPr>
          <p:spPr bwMode="gray">
            <a:xfrm>
              <a:off x="1536" y="23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>
                    <a:gamma/>
                    <a:tint val="21176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AutoShape 16"/>
            <p:cNvSpPr>
              <a:spLocks noChangeArrowheads="1"/>
            </p:cNvSpPr>
            <p:nvPr/>
          </p:nvSpPr>
          <p:spPr bwMode="gray">
            <a:xfrm>
              <a:off x="1296" y="230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gray">
            <a:xfrm>
              <a:off x="1680" y="241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b="1" dirty="0">
                  <a:solidFill>
                    <a:srgbClr val="000000"/>
                  </a:solidFill>
                </a:rPr>
                <a:t>Магнітний стендовий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gray">
            <a:xfrm>
              <a:off x="1393" y="236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3</a:t>
              </a:r>
            </a:p>
          </p:txBody>
        </p:sp>
      </p:grp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1825880" y="4896864"/>
            <a:ext cx="4724400" cy="685800"/>
            <a:chOff x="1296" y="2832"/>
            <a:chExt cx="2976" cy="432"/>
          </a:xfrm>
        </p:grpSpPr>
        <p:sp>
          <p:nvSpPr>
            <p:cNvPr id="20" name="AutoShape 20"/>
            <p:cNvSpPr>
              <a:spLocks noChangeArrowheads="1"/>
            </p:cNvSpPr>
            <p:nvPr/>
          </p:nvSpPr>
          <p:spPr bwMode="gray">
            <a:xfrm>
              <a:off x="1536" y="2907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46ACD">
                    <a:gamma/>
                    <a:tint val="21176"/>
                    <a:invGamma/>
                  </a:srgbClr>
                </a:gs>
                <a:gs pos="100000">
                  <a:srgbClr val="E46ACD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AutoShape 21"/>
            <p:cNvSpPr>
              <a:spLocks noChangeArrowheads="1"/>
            </p:cNvSpPr>
            <p:nvPr/>
          </p:nvSpPr>
          <p:spPr bwMode="gray">
            <a:xfrm>
              <a:off x="1296" y="2832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E46ACD">
                    <a:gamma/>
                    <a:shade val="46275"/>
                    <a:invGamma/>
                  </a:srgbClr>
                </a:gs>
                <a:gs pos="100000">
                  <a:srgbClr val="E46ACD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gray">
            <a:xfrm>
              <a:off x="1680" y="2942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b="1" dirty="0">
                  <a:solidFill>
                    <a:srgbClr val="000000"/>
                  </a:solidFill>
                </a:rPr>
                <a:t>Стенд-книжка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gray">
            <a:xfrm>
              <a:off x="1393" y="289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4</a:t>
              </a:r>
            </a:p>
          </p:txBody>
        </p:sp>
      </p:grpSp>
      <p:pic>
        <p:nvPicPr>
          <p:cNvPr id="24" name="image20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2884" y="5289267"/>
            <a:ext cx="2101362" cy="1311812"/>
          </a:xfrm>
          <a:prstGeom prst="rect">
            <a:avLst/>
          </a:prstGeom>
        </p:spPr>
      </p:pic>
      <p:pic>
        <p:nvPicPr>
          <p:cNvPr id="4099" name="Picture 3" descr="C:\Users\user\Desktop\На Ірина Ідея\Картинки\488983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9903" y="3463611"/>
            <a:ext cx="2078665" cy="1700463"/>
          </a:xfrm>
          <a:prstGeom prst="rect">
            <a:avLst/>
          </a:prstGeom>
          <a:noFill/>
        </p:spPr>
      </p:pic>
      <p:pic>
        <p:nvPicPr>
          <p:cNvPr id="4101" name="Picture 5" descr="Театр тіней – набір персонажів для 4 казок “Теремок”, “Кіт та півник”, “Лисиця та журавель”, “Три порося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6222" y="1399953"/>
            <a:ext cx="1988289" cy="19882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2298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3377"/>
            <a:ext cx="9144000" cy="562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54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На Ірина Ідея\Картинки\48898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942" y="1275906"/>
            <a:ext cx="8659905" cy="55820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7224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тенд Настольная студия кукольного театра">
            <a:extLst>
              <a:ext uri="{FF2B5EF4-FFF2-40B4-BE49-F238E27FC236}">
                <a16:creationId xmlns:a16="http://schemas.microsoft.com/office/drawing/2014/main" xmlns="" id="{A9A178A2-1C77-6603-35AB-44AB559B54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7" y="889557"/>
            <a:ext cx="8543184" cy="551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130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ТЕАТР  НА  РУЦІ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1623216" y="2109720"/>
            <a:ext cx="4724400" cy="685800"/>
            <a:chOff x="1296" y="1344"/>
            <a:chExt cx="2976" cy="43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gray">
            <a:xfrm>
              <a:off x="1536" y="141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1B3E1">
                    <a:gamma/>
                    <a:tint val="21176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1296" y="134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21B3E1">
                    <a:gamma/>
                    <a:shade val="46275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gray">
            <a:xfrm>
              <a:off x="1680" y="145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b="1" dirty="0">
                  <a:solidFill>
                    <a:srgbClr val="000000"/>
                  </a:solidFill>
                </a:rPr>
                <a:t>Пальчиковий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gray">
            <a:xfrm>
              <a:off x="1393" y="140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1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1612583" y="2871720"/>
            <a:ext cx="4724400" cy="685800"/>
            <a:chOff x="1296" y="1824"/>
            <a:chExt cx="2976" cy="432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00">
                    <a:gamma/>
                    <a:tint val="21176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99CC00">
                    <a:gamma/>
                    <a:shade val="46275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b="1" dirty="0">
                  <a:solidFill>
                    <a:srgbClr val="000000"/>
                  </a:solidFill>
                </a:rPr>
                <a:t>Картинки на руці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/>
                <a:t>2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1601950" y="3633720"/>
            <a:ext cx="4724400" cy="685800"/>
            <a:chOff x="1296" y="2304"/>
            <a:chExt cx="2976" cy="432"/>
          </a:xfrm>
        </p:grpSpPr>
        <p:sp>
          <p:nvSpPr>
            <p:cNvPr id="15" name="AutoShape 15"/>
            <p:cNvSpPr>
              <a:spLocks noChangeArrowheads="1"/>
            </p:cNvSpPr>
            <p:nvPr/>
          </p:nvSpPr>
          <p:spPr bwMode="gray">
            <a:xfrm>
              <a:off x="1536" y="23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>
                    <a:gamma/>
                    <a:tint val="21176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AutoShape 16"/>
            <p:cNvSpPr>
              <a:spLocks noChangeArrowheads="1"/>
            </p:cNvSpPr>
            <p:nvPr/>
          </p:nvSpPr>
          <p:spPr bwMode="gray">
            <a:xfrm>
              <a:off x="1296" y="230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gray">
            <a:xfrm>
              <a:off x="1680" y="241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b="1" dirty="0">
                  <a:solidFill>
                    <a:srgbClr val="000000"/>
                  </a:solidFill>
                </a:rPr>
                <a:t>Театр рукавички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gray">
            <a:xfrm>
              <a:off x="1393" y="236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3</a:t>
              </a:r>
            </a:p>
          </p:txBody>
        </p:sp>
      </p:grp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1591317" y="4395720"/>
            <a:ext cx="4724400" cy="685800"/>
            <a:chOff x="1296" y="2832"/>
            <a:chExt cx="2976" cy="432"/>
          </a:xfrm>
        </p:grpSpPr>
        <p:sp>
          <p:nvSpPr>
            <p:cNvPr id="20" name="AutoShape 20"/>
            <p:cNvSpPr>
              <a:spLocks noChangeArrowheads="1"/>
            </p:cNvSpPr>
            <p:nvPr/>
          </p:nvSpPr>
          <p:spPr bwMode="gray">
            <a:xfrm>
              <a:off x="1536" y="2907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46ACD">
                    <a:gamma/>
                    <a:tint val="21176"/>
                    <a:invGamma/>
                  </a:srgbClr>
                </a:gs>
                <a:gs pos="100000">
                  <a:srgbClr val="E46ACD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AutoShape 21"/>
            <p:cNvSpPr>
              <a:spLocks noChangeArrowheads="1"/>
            </p:cNvSpPr>
            <p:nvPr/>
          </p:nvSpPr>
          <p:spPr bwMode="gray">
            <a:xfrm>
              <a:off x="1296" y="2832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E46ACD">
                    <a:gamma/>
                    <a:shade val="46275"/>
                    <a:invGamma/>
                  </a:srgbClr>
                </a:gs>
                <a:gs pos="100000">
                  <a:srgbClr val="E46ACD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gray">
            <a:xfrm>
              <a:off x="1680" y="2942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b="1" dirty="0">
                  <a:solidFill>
                    <a:srgbClr val="000000"/>
                  </a:solidFill>
                </a:rPr>
                <a:t>Театр тіней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gray">
            <a:xfrm>
              <a:off x="1393" y="289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4</a:t>
              </a:r>
            </a:p>
          </p:txBody>
        </p:sp>
      </p:grpSp>
      <p:grpSp>
        <p:nvGrpSpPr>
          <p:cNvPr id="19" name="Group 34"/>
          <p:cNvGrpSpPr>
            <a:grpSpLocks/>
          </p:cNvGrpSpPr>
          <p:nvPr/>
        </p:nvGrpSpPr>
        <p:grpSpPr bwMode="auto">
          <a:xfrm>
            <a:off x="1591317" y="5157720"/>
            <a:ext cx="4724400" cy="685800"/>
            <a:chOff x="1296" y="3360"/>
            <a:chExt cx="2976" cy="432"/>
          </a:xfrm>
        </p:grpSpPr>
        <p:sp>
          <p:nvSpPr>
            <p:cNvPr id="25" name="AutoShape 26"/>
            <p:cNvSpPr>
              <a:spLocks noChangeArrowheads="1"/>
            </p:cNvSpPr>
            <p:nvPr/>
          </p:nvSpPr>
          <p:spPr bwMode="gray">
            <a:xfrm>
              <a:off x="1536" y="3435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366FF">
                    <a:gamma/>
                    <a:tint val="21176"/>
                    <a:invGamma/>
                  </a:srgbClr>
                </a:gs>
                <a:gs pos="100000">
                  <a:srgbClr val="3366FF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gray">
            <a:xfrm>
              <a:off x="1296" y="3360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3366FF">
                    <a:gamma/>
                    <a:shade val="46275"/>
                    <a:invGamma/>
                  </a:srgbClr>
                </a:gs>
                <a:gs pos="100000">
                  <a:srgbClr val="3366FF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Text Box 28"/>
            <p:cNvSpPr txBox="1">
              <a:spLocks noChangeArrowheads="1"/>
            </p:cNvSpPr>
            <p:nvPr/>
          </p:nvSpPr>
          <p:spPr bwMode="gray">
            <a:xfrm>
              <a:off x="1680" y="3470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b="1" dirty="0">
                  <a:solidFill>
                    <a:srgbClr val="000000"/>
                  </a:solidFill>
                </a:rPr>
                <a:t>Театр круглих коробочок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 Box 29"/>
            <p:cNvSpPr txBox="1">
              <a:spLocks noChangeArrowheads="1"/>
            </p:cNvSpPr>
            <p:nvPr/>
          </p:nvSpPr>
          <p:spPr bwMode="gray">
            <a:xfrm>
              <a:off x="1393" y="3422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5</a:t>
              </a:r>
            </a:p>
          </p:txBody>
        </p:sp>
      </p:grpSp>
      <p:pic>
        <p:nvPicPr>
          <p:cNvPr id="29" name="image23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60288" y="2934586"/>
            <a:ext cx="2434855" cy="1860698"/>
          </a:xfrm>
          <a:prstGeom prst="rect">
            <a:avLst/>
          </a:prstGeom>
        </p:spPr>
      </p:pic>
      <p:pic>
        <p:nvPicPr>
          <p:cNvPr id="30" name="image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41697" y="4846729"/>
            <a:ext cx="2461406" cy="1842867"/>
          </a:xfrm>
          <a:prstGeom prst="rect">
            <a:avLst/>
          </a:prstGeom>
        </p:spPr>
      </p:pic>
      <p:pic>
        <p:nvPicPr>
          <p:cNvPr id="31" name="image6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55981" y="1180226"/>
            <a:ext cx="2336221" cy="167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8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83" y="0"/>
            <a:ext cx="4975746" cy="416667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5491" y="2017055"/>
            <a:ext cx="3806145" cy="3898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6098" b="11191"/>
          <a:stretch/>
        </p:blipFill>
        <p:spPr>
          <a:xfrm>
            <a:off x="5082363" y="3125973"/>
            <a:ext cx="3768058" cy="35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16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ВЕРХОВІ  ЛЯЛЬКИ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1825243" y="2109720"/>
            <a:ext cx="4724400" cy="685800"/>
            <a:chOff x="1296" y="1344"/>
            <a:chExt cx="2976" cy="43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gray">
            <a:xfrm>
              <a:off x="1536" y="141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1B3E1">
                    <a:gamma/>
                    <a:tint val="21176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1296" y="134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21B3E1">
                    <a:gamma/>
                    <a:shade val="46275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gray">
            <a:xfrm>
              <a:off x="1680" y="145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b="1" dirty="0">
                  <a:solidFill>
                    <a:srgbClr val="000000"/>
                  </a:solidFill>
                </a:rPr>
                <a:t>На ложках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gray">
            <a:xfrm>
              <a:off x="1393" y="140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1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1825243" y="3414003"/>
            <a:ext cx="4724400" cy="685800"/>
            <a:chOff x="1296" y="1824"/>
            <a:chExt cx="2976" cy="432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00">
                    <a:gamma/>
                    <a:tint val="21176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99CC00">
                    <a:gamma/>
                    <a:shade val="46275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b="1" dirty="0">
                  <a:solidFill>
                    <a:srgbClr val="000000"/>
                  </a:solidFill>
                </a:rPr>
                <a:t>Театр </a:t>
              </a:r>
              <a:r>
                <a:rPr lang="ru-RU" b="1" dirty="0" err="1">
                  <a:solidFill>
                    <a:srgbClr val="000000"/>
                  </a:solidFill>
                </a:rPr>
                <a:t>пов</a:t>
              </a:r>
              <a:r>
                <a:rPr lang="uk-UA" b="1" dirty="0" err="1">
                  <a:solidFill>
                    <a:srgbClr val="000000"/>
                  </a:solidFill>
                </a:rPr>
                <a:t>ітряних</a:t>
              </a:r>
              <a:r>
                <a:rPr lang="uk-UA" b="1" dirty="0">
                  <a:solidFill>
                    <a:srgbClr val="000000"/>
                  </a:solidFill>
                </a:rPr>
                <a:t> кульок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/>
                <a:t>2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1835876" y="4643854"/>
            <a:ext cx="4724400" cy="706067"/>
            <a:chOff x="1296" y="2304"/>
            <a:chExt cx="2976" cy="432"/>
          </a:xfrm>
        </p:grpSpPr>
        <p:sp>
          <p:nvSpPr>
            <p:cNvPr id="15" name="AutoShape 15"/>
            <p:cNvSpPr>
              <a:spLocks noChangeArrowheads="1"/>
            </p:cNvSpPr>
            <p:nvPr/>
          </p:nvSpPr>
          <p:spPr bwMode="gray">
            <a:xfrm>
              <a:off x="1536" y="23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>
                    <a:gamma/>
                    <a:tint val="21176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AutoShape 16"/>
            <p:cNvSpPr>
              <a:spLocks noChangeArrowheads="1"/>
            </p:cNvSpPr>
            <p:nvPr/>
          </p:nvSpPr>
          <p:spPr bwMode="gray">
            <a:xfrm>
              <a:off x="1296" y="230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gray">
            <a:xfrm>
              <a:off x="1680" y="241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b="1" dirty="0">
                  <a:solidFill>
                    <a:srgbClr val="000000"/>
                  </a:solidFill>
                </a:rPr>
                <a:t>На паличках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gray">
            <a:xfrm>
              <a:off x="1393" y="236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3</a:t>
              </a:r>
            </a:p>
          </p:txBody>
        </p:sp>
      </p:grpSp>
      <p:pic>
        <p:nvPicPr>
          <p:cNvPr id="19" name="image26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64324" y="5103626"/>
            <a:ext cx="1973238" cy="1584497"/>
          </a:xfrm>
          <a:prstGeom prst="rect">
            <a:avLst/>
          </a:prstGeom>
        </p:spPr>
      </p:pic>
      <p:pic>
        <p:nvPicPr>
          <p:cNvPr id="20" name="image2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64326" y="3274823"/>
            <a:ext cx="1913859" cy="1687550"/>
          </a:xfrm>
          <a:prstGeom prst="rect">
            <a:avLst/>
          </a:prstGeom>
        </p:spPr>
      </p:pic>
      <p:pic>
        <p:nvPicPr>
          <p:cNvPr id="21" name="image18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32427" y="1626772"/>
            <a:ext cx="1877381" cy="145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8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25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84652" y="1722474"/>
            <a:ext cx="4093534" cy="4422831"/>
          </a:xfrm>
          <a:prstGeom prst="rect">
            <a:avLst/>
          </a:prstGeom>
        </p:spPr>
      </p:pic>
      <p:pic>
        <p:nvPicPr>
          <p:cNvPr id="6" name="image2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833" y="1977656"/>
            <a:ext cx="4529469" cy="46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24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2" y="889556"/>
            <a:ext cx="8752029" cy="5866085"/>
          </a:xfrm>
        </p:spPr>
      </p:pic>
    </p:spTree>
    <p:extLst>
      <p:ext uri="{BB962C8B-B14F-4D97-AF65-F5344CB8AC3E}">
        <p14:creationId xmlns:p14="http://schemas.microsoft.com/office/powerpoint/2010/main" val="1147176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ТЕАТРАЛІЗОВАНА  ДІЯЛЬНІСТЬ:</a:t>
            </a:r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111" y="2334439"/>
            <a:ext cx="8435941" cy="3600265"/>
            <a:chOff x="480" y="1812"/>
            <a:chExt cx="4211" cy="488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1760" y="1812"/>
              <a:ext cx="2931" cy="4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00">
                    <a:gamma/>
                    <a:tint val="21176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gray">
            <a:xfrm>
              <a:off x="480" y="1824"/>
              <a:ext cx="1396" cy="432"/>
            </a:xfrm>
            <a:prstGeom prst="diamond">
              <a:avLst/>
            </a:prstGeom>
            <a:gradFill rotWithShape="1">
              <a:gsLst>
                <a:gs pos="0">
                  <a:srgbClr val="99CC00">
                    <a:gamma/>
                    <a:shade val="46275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gray">
            <a:xfrm>
              <a:off x="1907" y="1833"/>
              <a:ext cx="2524" cy="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600" dirty="0" err="1"/>
                <a:t>Театралізована</a:t>
              </a:r>
              <a:r>
                <a:rPr lang="ru-RU" sz="1600" dirty="0"/>
                <a:t> </a:t>
              </a:r>
              <a:r>
                <a:rPr lang="ru-RU" sz="1600" dirty="0" err="1"/>
                <a:t>діяльність</a:t>
              </a:r>
              <a:r>
                <a:rPr lang="ru-RU" sz="1600" dirty="0"/>
                <a:t> — </a:t>
              </a:r>
              <a:r>
                <a:rPr lang="ru-RU" sz="1600" dirty="0" err="1"/>
                <a:t>це</a:t>
              </a:r>
              <a:r>
                <a:rPr lang="ru-RU" sz="1600" dirty="0"/>
                <a:t> </a:t>
              </a:r>
              <a:r>
                <a:rPr lang="ru-RU" sz="1600" dirty="0" err="1"/>
                <a:t>художня</a:t>
              </a:r>
              <a:r>
                <a:rPr lang="ru-RU" sz="1600" dirty="0"/>
                <a:t> </a:t>
              </a:r>
              <a:r>
                <a:rPr lang="ru-RU" sz="1600" dirty="0" err="1"/>
                <a:t>діяльність</a:t>
              </a:r>
              <a:r>
                <a:rPr lang="ru-RU" sz="1600" dirty="0"/>
                <a:t>, </a:t>
              </a:r>
              <a:r>
                <a:rPr lang="ru-RU" sz="1600" dirty="0" err="1"/>
                <a:t>що</a:t>
              </a:r>
              <a:r>
                <a:rPr lang="ru-RU" sz="1600" dirty="0"/>
                <a:t> </a:t>
              </a:r>
              <a:r>
                <a:rPr lang="ru-RU" sz="1600" dirty="0" err="1"/>
                <a:t>пов'язана</a:t>
              </a:r>
              <a:r>
                <a:rPr lang="ru-RU" sz="1600" dirty="0"/>
                <a:t> </a:t>
              </a:r>
              <a:r>
                <a:rPr lang="ru-RU" sz="1600" dirty="0" err="1"/>
                <a:t>зі</a:t>
              </a:r>
              <a:r>
                <a:rPr lang="ru-RU" sz="1600" dirty="0"/>
                <a:t> </a:t>
              </a:r>
              <a:r>
                <a:rPr lang="ru-RU" sz="1600" dirty="0" err="1"/>
                <a:t>сприйманням</a:t>
              </a:r>
              <a:r>
                <a:rPr lang="ru-RU" sz="1600" dirty="0"/>
                <a:t> </a:t>
              </a:r>
              <a:r>
                <a:rPr lang="ru-RU" sz="1600" dirty="0" err="1"/>
                <a:t>творів</a:t>
              </a:r>
              <a:r>
                <a:rPr lang="ru-RU" sz="1600" dirty="0"/>
                <a:t> театрального </a:t>
              </a:r>
              <a:r>
                <a:rPr lang="ru-RU" sz="1600" dirty="0" err="1"/>
                <a:t>мистецтва</a:t>
              </a:r>
              <a:r>
                <a:rPr lang="ru-RU" sz="1600" dirty="0"/>
                <a:t> </a:t>
              </a:r>
              <a:r>
                <a:rPr lang="ru-RU" sz="1600" dirty="0" err="1"/>
                <a:t>і</a:t>
              </a:r>
              <a:r>
                <a:rPr lang="ru-RU" sz="1600" dirty="0"/>
                <a:t> </a:t>
              </a:r>
              <a:r>
                <a:rPr lang="ru-RU" sz="1600" dirty="0" err="1"/>
                <a:t>відтворенням</a:t>
              </a:r>
              <a:r>
                <a:rPr lang="ru-RU" sz="1600" dirty="0"/>
                <a:t> в </a:t>
              </a:r>
              <a:r>
                <a:rPr lang="ru-RU" sz="1600" dirty="0" err="1"/>
                <a:t>ігровій</a:t>
              </a:r>
              <a:r>
                <a:rPr lang="ru-RU" sz="1600" dirty="0"/>
                <a:t> </a:t>
              </a:r>
              <a:r>
                <a:rPr lang="ru-RU" sz="1600" dirty="0" err="1"/>
                <a:t>формі</a:t>
              </a:r>
              <a:r>
                <a:rPr lang="ru-RU" sz="1600" dirty="0"/>
                <a:t> </a:t>
              </a:r>
              <a:r>
                <a:rPr lang="ru-RU" sz="1600" dirty="0" err="1"/>
                <a:t>набутих</a:t>
              </a:r>
              <a:r>
                <a:rPr lang="ru-RU" sz="1600" dirty="0"/>
                <a:t> </a:t>
              </a:r>
              <a:r>
                <a:rPr lang="ru-RU" sz="1600" dirty="0" err="1"/>
                <a:t>уявлень</a:t>
              </a:r>
              <a:r>
                <a:rPr lang="ru-RU" sz="1600" dirty="0"/>
                <a:t>, </a:t>
              </a:r>
              <a:r>
                <a:rPr lang="ru-RU" sz="1600" dirty="0" err="1"/>
                <a:t>вражень</a:t>
              </a:r>
              <a:r>
                <a:rPr lang="ru-RU" sz="1600" dirty="0"/>
                <a:t>, </a:t>
              </a:r>
              <a:r>
                <a:rPr lang="ru-RU" sz="1600" dirty="0" err="1"/>
                <a:t>почуттів</a:t>
              </a:r>
              <a:r>
                <a:rPr lang="ru-RU" sz="1600" dirty="0"/>
                <a:t>.</a:t>
              </a:r>
            </a:p>
            <a:p>
              <a:r>
                <a:rPr lang="ru-RU" sz="1600" dirty="0"/>
                <a:t> </a:t>
              </a:r>
              <a:r>
                <a:rPr lang="ru-RU" sz="1600" dirty="0" err="1"/>
                <a:t>Театралізована</a:t>
              </a:r>
              <a:r>
                <a:rPr lang="ru-RU" sz="1600" dirty="0"/>
                <a:t> </a:t>
              </a:r>
              <a:r>
                <a:rPr lang="ru-RU" sz="1600" dirty="0" err="1"/>
                <a:t>діяльність</a:t>
              </a:r>
              <a:r>
                <a:rPr lang="ru-RU" sz="1600" dirty="0"/>
                <a:t> у </a:t>
              </a:r>
              <a:r>
                <a:rPr lang="ru-RU" sz="1600" dirty="0" err="1"/>
                <a:t>дошкільному</a:t>
              </a:r>
              <a:r>
                <a:rPr lang="ru-RU" sz="1600" dirty="0"/>
                <a:t> </a:t>
              </a:r>
              <a:r>
                <a:rPr lang="ru-RU" sz="1600" dirty="0" err="1"/>
                <a:t>віці</a:t>
              </a:r>
              <a:r>
                <a:rPr lang="ru-RU" sz="1600" dirty="0"/>
                <a:t> </a:t>
              </a:r>
              <a:r>
                <a:rPr lang="ru-RU" sz="1600" dirty="0" err="1"/>
                <a:t>є</a:t>
              </a:r>
              <a:r>
                <a:rPr lang="ru-RU" sz="1600" dirty="0"/>
                <a:t> одним </a:t>
              </a:r>
              <a:r>
                <a:rPr lang="ru-RU" sz="1600" dirty="0" err="1"/>
                <a:t>із</a:t>
              </a:r>
              <a:r>
                <a:rPr lang="ru-RU" sz="1600" dirty="0"/>
                <a:t> </a:t>
              </a:r>
              <a:r>
                <a:rPr lang="ru-RU" sz="1600" dirty="0" err="1"/>
                <a:t>найефективніших</a:t>
              </a:r>
              <a:r>
                <a:rPr lang="ru-RU" sz="1600" dirty="0"/>
                <a:t> </a:t>
              </a:r>
              <a:r>
                <a:rPr lang="ru-RU" sz="1600" dirty="0" err="1"/>
                <a:t>засобів</a:t>
              </a:r>
              <a:r>
                <a:rPr lang="ru-RU" sz="1600" dirty="0"/>
                <a:t> </a:t>
              </a:r>
              <a:r>
                <a:rPr lang="ru-RU" sz="1600" dirty="0" err="1"/>
                <a:t>педагогічного</a:t>
              </a:r>
              <a:r>
                <a:rPr lang="ru-RU" sz="1600" dirty="0"/>
                <a:t> </a:t>
              </a:r>
              <a:r>
                <a:rPr lang="ru-RU" sz="1600" dirty="0" err="1"/>
                <a:t>впливу</a:t>
              </a:r>
              <a:r>
                <a:rPr lang="ru-RU" sz="1600" dirty="0"/>
                <a:t> на </a:t>
              </a:r>
              <a:r>
                <a:rPr lang="ru-RU" sz="1600" dirty="0" err="1"/>
                <a:t>розвиток</a:t>
              </a:r>
              <a:r>
                <a:rPr lang="ru-RU" sz="1600" dirty="0"/>
                <a:t> </a:t>
              </a:r>
              <a:r>
                <a:rPr lang="ru-RU" sz="1600" dirty="0" err="1"/>
                <a:t>особистості</a:t>
              </a:r>
              <a:r>
                <a:rPr lang="ru-RU" sz="1600" dirty="0"/>
                <a:t> </a:t>
              </a:r>
              <a:r>
                <a:rPr lang="ru-RU" sz="1600" dirty="0" err="1"/>
                <a:t>дитини</a:t>
              </a:r>
              <a:r>
                <a:rPr lang="ru-RU" sz="1600" dirty="0"/>
                <a:t>. </a:t>
              </a:r>
              <a:r>
                <a:rPr lang="ru-RU" sz="1600" dirty="0" err="1"/>
                <a:t>Водночас</a:t>
              </a:r>
              <a:r>
                <a:rPr lang="ru-RU" sz="1600" dirty="0"/>
                <a:t>, </a:t>
              </a:r>
              <a:r>
                <a:rPr lang="ru-RU" sz="1600" dirty="0" err="1"/>
                <a:t>театралізована</a:t>
              </a:r>
              <a:r>
                <a:rPr lang="ru-RU" sz="1600" dirty="0"/>
                <a:t> </a:t>
              </a:r>
              <a:r>
                <a:rPr lang="ru-RU" sz="1600" dirty="0" err="1"/>
                <a:t>діяльність</a:t>
              </a:r>
              <a:r>
                <a:rPr lang="ru-RU" sz="1600" dirty="0"/>
                <a:t> </a:t>
              </a:r>
              <a:r>
                <a:rPr lang="ru-RU" sz="1600" dirty="0" err="1"/>
                <a:t>виступає</a:t>
              </a:r>
              <a:r>
                <a:rPr lang="ru-RU" sz="1600" dirty="0"/>
                <a:t> як </a:t>
              </a:r>
              <a:r>
                <a:rPr lang="ru-RU" sz="1600" dirty="0" err="1"/>
                <a:t>специфічний</a:t>
              </a:r>
              <a:r>
                <a:rPr lang="ru-RU" sz="1600" dirty="0"/>
                <a:t> вид </a:t>
              </a:r>
              <a:r>
                <a:rPr lang="ru-RU" sz="1600" dirty="0" err="1"/>
                <a:t>дитячої</a:t>
              </a:r>
              <a:r>
                <a:rPr lang="ru-RU" sz="1600" dirty="0"/>
                <a:t> </a:t>
              </a:r>
              <a:r>
                <a:rPr lang="ru-RU" sz="1600" dirty="0" err="1"/>
                <a:t>активності</a:t>
              </a:r>
              <a:r>
                <a:rPr lang="ru-RU" sz="1600" dirty="0"/>
                <a:t>, один </a:t>
              </a:r>
              <a:r>
                <a:rPr lang="ru-RU" sz="1600" dirty="0" err="1"/>
                <a:t>із</a:t>
              </a:r>
              <a:r>
                <a:rPr lang="ru-RU" sz="1600" dirty="0"/>
                <a:t> </a:t>
              </a:r>
              <a:r>
                <a:rPr lang="ru-RU" sz="1600" dirty="0" err="1"/>
                <a:t>найулюбленіших</a:t>
              </a:r>
              <a:r>
                <a:rPr lang="ru-RU" sz="1600" dirty="0"/>
                <a:t> </a:t>
              </a:r>
              <a:r>
                <a:rPr lang="ru-RU" sz="1600" dirty="0" err="1"/>
                <a:t>видів</a:t>
              </a:r>
              <a:r>
                <a:rPr lang="ru-RU" sz="1600" dirty="0"/>
                <a:t> </a:t>
              </a:r>
              <a:r>
                <a:rPr lang="ru-RU" sz="1600" dirty="0" err="1"/>
                <a:t>творчості</a:t>
              </a:r>
              <a:r>
                <a:rPr lang="ru-RU" sz="1600" dirty="0"/>
                <a:t>.</a:t>
              </a: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gray">
            <a:xfrm>
              <a:off x="1393" y="1886"/>
              <a:ext cx="101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dirty="0"/>
            </a:p>
          </p:txBody>
        </p:sp>
      </p:grpSp>
      <p:pic>
        <p:nvPicPr>
          <p:cNvPr id="9" name="Picture 2" descr="C:\Users\user\Desktop\На Ірина Ідея\Картинки\Картинки театр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121" y="3380796"/>
            <a:ext cx="1622828" cy="1298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229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ТЕАТР ЖИВОЇ ЛЯЛЬКИ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1750812" y="2109720"/>
            <a:ext cx="4724405" cy="685800"/>
            <a:chOff x="1296" y="1344"/>
            <a:chExt cx="2976" cy="43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gray">
            <a:xfrm>
              <a:off x="1536" y="141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1B3E1">
                    <a:gamma/>
                    <a:tint val="21176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1296" y="134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21B3E1">
                    <a:gamma/>
                    <a:shade val="46275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gray">
            <a:xfrm>
              <a:off x="1680" y="145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b="1" dirty="0">
                  <a:solidFill>
                    <a:srgbClr val="000000"/>
                  </a:solidFill>
                </a:rPr>
                <a:t>Театр “з живою </a:t>
              </a:r>
              <a:r>
                <a:rPr lang="uk-UA" b="1" dirty="0" err="1">
                  <a:solidFill>
                    <a:srgbClr val="000000"/>
                  </a:solidFill>
                </a:rPr>
                <a:t>рукою”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gray">
            <a:xfrm>
              <a:off x="1393" y="140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1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1750812" y="3679828"/>
            <a:ext cx="4724400" cy="685800"/>
            <a:chOff x="1296" y="1824"/>
            <a:chExt cx="2976" cy="432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00">
                    <a:gamma/>
                    <a:tint val="21176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99CC00">
                    <a:gamma/>
                    <a:shade val="46275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b="1" dirty="0">
                  <a:solidFill>
                    <a:srgbClr val="000000"/>
                  </a:solidFill>
                </a:rPr>
                <a:t>Ростові люди-ляльки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/>
                <a:t>2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1740179" y="5101074"/>
            <a:ext cx="4724400" cy="685800"/>
            <a:chOff x="1296" y="2304"/>
            <a:chExt cx="2976" cy="432"/>
          </a:xfrm>
        </p:grpSpPr>
        <p:sp>
          <p:nvSpPr>
            <p:cNvPr id="15" name="AutoShape 15"/>
            <p:cNvSpPr>
              <a:spLocks noChangeArrowheads="1"/>
            </p:cNvSpPr>
            <p:nvPr/>
          </p:nvSpPr>
          <p:spPr bwMode="gray">
            <a:xfrm>
              <a:off x="1536" y="23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>
                    <a:gamma/>
                    <a:tint val="21176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AutoShape 16"/>
            <p:cNvSpPr>
              <a:spLocks noChangeArrowheads="1"/>
            </p:cNvSpPr>
            <p:nvPr/>
          </p:nvSpPr>
          <p:spPr bwMode="gray">
            <a:xfrm>
              <a:off x="1296" y="230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gray">
            <a:xfrm>
              <a:off x="1680" y="241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b="1" dirty="0">
                  <a:solidFill>
                    <a:srgbClr val="000000"/>
                  </a:solidFill>
                </a:rPr>
                <a:t>Театр масок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gray">
            <a:xfrm>
              <a:off x="1393" y="236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3</a:t>
              </a:r>
            </a:p>
          </p:txBody>
        </p:sp>
      </p:grpSp>
      <p:pic>
        <p:nvPicPr>
          <p:cNvPr id="19" name="image28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39022" y="5550195"/>
            <a:ext cx="2456121" cy="1086402"/>
          </a:xfrm>
          <a:prstGeom prst="rect">
            <a:avLst/>
          </a:prstGeom>
        </p:spPr>
      </p:pic>
      <p:pic>
        <p:nvPicPr>
          <p:cNvPr id="10241" name="Picture 1" descr="C:\Users\user\Desktop\На Ірина Ідея\Картинки\Без названия.jpg"/>
          <p:cNvPicPr>
            <a:picLocks noChangeAspect="1" noChangeArrowheads="1"/>
          </p:cNvPicPr>
          <p:nvPr/>
        </p:nvPicPr>
        <p:blipFill>
          <a:blip r:embed="rId3"/>
          <a:srcRect t="15724"/>
          <a:stretch>
            <a:fillRect/>
          </a:stretch>
        </p:blipFill>
        <p:spPr bwMode="auto">
          <a:xfrm>
            <a:off x="6592186" y="3710775"/>
            <a:ext cx="2396756" cy="1457989"/>
          </a:xfrm>
          <a:prstGeom prst="rect">
            <a:avLst/>
          </a:prstGeom>
          <a:noFill/>
        </p:spPr>
      </p:pic>
      <p:pic>
        <p:nvPicPr>
          <p:cNvPr id="10242" name="Picture 2" descr="C:\Users\user\Desktop\На Ірина Ідея\Картинки\images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5898" y="1682432"/>
            <a:ext cx="2438726" cy="1751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2298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438" t="18184" r="1197" b="18174"/>
          <a:stretch/>
        </p:blipFill>
        <p:spPr>
          <a:xfrm>
            <a:off x="310082" y="1524000"/>
            <a:ext cx="4043553" cy="5334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791" t="26407" r="1082" b="28238"/>
          <a:stretch/>
        </p:blipFill>
        <p:spPr>
          <a:xfrm>
            <a:off x="4626591" y="1992573"/>
            <a:ext cx="4517409" cy="497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96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77" t="29967" r="1306" b="30945"/>
          <a:stretch/>
        </p:blipFill>
        <p:spPr>
          <a:xfrm>
            <a:off x="3872753" y="1079500"/>
            <a:ext cx="5029200" cy="4991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5016" t="5871" r="7024" b="12525"/>
          <a:stretch/>
        </p:blipFill>
        <p:spPr>
          <a:xfrm>
            <a:off x="113553" y="889557"/>
            <a:ext cx="3721848" cy="52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3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ОСНОВНІ  НАПРЯМКИ  РОБОТИ:</a:t>
            </a: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-496" y="1766830"/>
            <a:ext cx="7535965" cy="1838011"/>
            <a:chOff x="344" y="1344"/>
            <a:chExt cx="4316" cy="43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gray">
            <a:xfrm>
              <a:off x="1536" y="1363"/>
              <a:ext cx="3099" cy="34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1B3E1">
                    <a:gamma/>
                    <a:tint val="21176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344" y="1344"/>
              <a:ext cx="1384" cy="432"/>
            </a:xfrm>
            <a:prstGeom prst="diamond">
              <a:avLst/>
            </a:prstGeom>
            <a:gradFill rotWithShape="1">
              <a:gsLst>
                <a:gs pos="0">
                  <a:srgbClr val="21B3E1">
                    <a:gamma/>
                    <a:shade val="46275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gray">
            <a:xfrm>
              <a:off x="1700" y="1346"/>
              <a:ext cx="2960" cy="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/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Завдання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: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Вчити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дітей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орієнтуватися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в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просторі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рівномірно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розміщуватись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по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сцені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будувати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діалог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з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партнером на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задану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тему.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Розвивати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здатність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довільно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напружувати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і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розслаблювати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окремі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групи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м’язів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запам’ятовувати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слова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героїв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вистав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розвивати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зорову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та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слухову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увагу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пам’ять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спостережливість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образне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мислення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фантазію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уяву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інтерес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до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сценічного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мистецтва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.</a:t>
              </a:r>
              <a:endParaRPr lang="uk-UA" sz="1400" b="1" dirty="0">
                <a:solidFill>
                  <a:schemeClr val="tx2">
                    <a:lumMod val="75000"/>
                  </a:schemeClr>
                </a:solidFill>
                <a:cs typeface="Aharoni" pitchFamily="2" charset="-79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gray">
            <a:xfrm>
              <a:off x="1393" y="1406"/>
              <a:ext cx="106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dirty="0"/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281" y="3560693"/>
            <a:ext cx="7454389" cy="1705728"/>
            <a:chOff x="424" y="1812"/>
            <a:chExt cx="4068" cy="444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1536" y="1812"/>
              <a:ext cx="2956" cy="37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00">
                    <a:gamma/>
                    <a:tint val="21176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gray">
            <a:xfrm>
              <a:off x="424" y="1824"/>
              <a:ext cx="1304" cy="432"/>
            </a:xfrm>
            <a:prstGeom prst="diamond">
              <a:avLst/>
            </a:prstGeom>
            <a:gradFill rotWithShape="1">
              <a:gsLst>
                <a:gs pos="0">
                  <a:srgbClr val="99CC00">
                    <a:gamma/>
                    <a:shade val="46275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gray">
            <a:xfrm>
              <a:off x="1742" y="1833"/>
              <a:ext cx="2160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/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Завдання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: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Розвивати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вміння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довільно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реагувати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на команду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або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музичний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сигнал,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готовність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діяти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узгоджено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розвивати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координацію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рухів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вчити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запам’ятовувати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задані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пози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і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образно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передавати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їх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.</a:t>
              </a:r>
              <a:endParaRPr lang="uk-UA" sz="1400" b="1" dirty="0">
                <a:solidFill>
                  <a:schemeClr val="tx2">
                    <a:lumMod val="75000"/>
                  </a:schemeClr>
                </a:solidFill>
                <a:cs typeface="Aharoni" pitchFamily="2" charset="-79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gray">
            <a:xfrm>
              <a:off x="1393" y="1886"/>
              <a:ext cx="101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dirty="0"/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166" y="5213839"/>
            <a:ext cx="7587595" cy="1644162"/>
            <a:chOff x="350" y="2287"/>
            <a:chExt cx="4282" cy="449"/>
          </a:xfrm>
        </p:grpSpPr>
        <p:sp>
          <p:nvSpPr>
            <p:cNvPr id="15" name="AutoShape 15"/>
            <p:cNvSpPr>
              <a:spLocks noChangeArrowheads="1"/>
            </p:cNvSpPr>
            <p:nvPr/>
          </p:nvSpPr>
          <p:spPr bwMode="gray">
            <a:xfrm>
              <a:off x="1556" y="2287"/>
              <a:ext cx="3076" cy="4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>
                    <a:gamma/>
                    <a:tint val="21176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AutoShape 16"/>
            <p:cNvSpPr>
              <a:spLocks noChangeArrowheads="1"/>
            </p:cNvSpPr>
            <p:nvPr/>
          </p:nvSpPr>
          <p:spPr bwMode="gray">
            <a:xfrm>
              <a:off x="350" y="2304"/>
              <a:ext cx="1378" cy="432"/>
            </a:xfrm>
            <a:prstGeom prst="diamond">
              <a:avLst/>
            </a:prstGeom>
            <a:gradFill rotWithShape="1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gray">
            <a:xfrm>
              <a:off x="1754" y="2316"/>
              <a:ext cx="2734" cy="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/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Завдання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: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Розвивати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мовленнєве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дихання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і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правильну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артикуляцію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чітку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дикцію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різноманітну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інтонацію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 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логіку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мовлення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;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вчити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складати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невеликі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оповідання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і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казки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підбирати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найпростіші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рими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;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вимовляти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скоромовки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і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вірші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поповнювати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словниковий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запас.</a:t>
              </a:r>
              <a:endParaRPr lang="uk-UA" sz="1400" b="1" dirty="0">
                <a:solidFill>
                  <a:schemeClr val="tx2">
                    <a:lumMod val="75000"/>
                  </a:schemeClr>
                </a:solidFill>
                <a:cs typeface="Aharoni" pitchFamily="2" charset="-79"/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gray">
            <a:xfrm>
              <a:off x="1393" y="2366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429249" y="2373895"/>
            <a:ext cx="1862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Театральна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</a:t>
            </a:r>
            <a:r>
              <a:rPr lang="ru-RU" b="1" dirty="0">
                <a:solidFill>
                  <a:srgbClr val="FF0000"/>
                </a:solidFill>
                <a:cs typeface="Aharoni" pitchFamily="2" charset="-79"/>
              </a:rPr>
              <a:t> </a:t>
            </a:r>
            <a:endParaRPr lang="uk-UA" b="1" dirty="0">
              <a:solidFill>
                <a:srgbClr val="FF0000"/>
              </a:solidFill>
              <a:cs typeface="Aharoni" pitchFamily="2" charset="-79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49247" y="4248381"/>
            <a:ext cx="1814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Ритмопластика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48052" y="5870993"/>
            <a:ext cx="2165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Культура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техніка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298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ОСНОВНІ  НАПРЯМКИ  РОБОТИ:</a:t>
            </a: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-496" y="2143360"/>
            <a:ext cx="7492314" cy="1838011"/>
            <a:chOff x="344" y="1344"/>
            <a:chExt cx="4291" cy="43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gray">
            <a:xfrm>
              <a:off x="1536" y="1363"/>
              <a:ext cx="3099" cy="34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1B3E1">
                    <a:gamma/>
                    <a:tint val="21176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344" y="1344"/>
              <a:ext cx="1384" cy="432"/>
            </a:xfrm>
            <a:prstGeom prst="diamond">
              <a:avLst/>
            </a:prstGeom>
            <a:gradFill rotWithShape="1">
              <a:gsLst>
                <a:gs pos="0">
                  <a:srgbClr val="21B3E1">
                    <a:gamma/>
                    <a:shade val="46275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gray">
            <a:xfrm>
              <a:off x="1710" y="1451"/>
              <a:ext cx="275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/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Завдання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: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Ознайомити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дітей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з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театральною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термінологією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з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основними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видами театрального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мистецтва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виховувати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культуру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поведінки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в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театрі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.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gray">
            <a:xfrm>
              <a:off x="1393" y="1406"/>
              <a:ext cx="106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dirty="0"/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281" y="4582703"/>
            <a:ext cx="7454389" cy="1705728"/>
            <a:chOff x="424" y="1812"/>
            <a:chExt cx="4068" cy="444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1536" y="1812"/>
              <a:ext cx="2956" cy="37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00">
                    <a:gamma/>
                    <a:tint val="21176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gray">
            <a:xfrm>
              <a:off x="424" y="1824"/>
              <a:ext cx="1304" cy="432"/>
            </a:xfrm>
            <a:prstGeom prst="diamond">
              <a:avLst/>
            </a:prstGeom>
            <a:gradFill rotWithShape="1">
              <a:gsLst>
                <a:gs pos="0">
                  <a:srgbClr val="99CC00">
                    <a:gamma/>
                    <a:shade val="46275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gray">
            <a:xfrm>
              <a:off x="1742" y="1833"/>
              <a:ext cx="2713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/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Завдання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: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Вчити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складати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  т а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розігрувати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вистави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за 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казками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та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різними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літературними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творами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;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розвивати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навички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дій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з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уявними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предметами;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розвивати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уміння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користуватися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інтонаціями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що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виражають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різноманітні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емоційні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стани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(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сумно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радісно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, ​​сердито,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здивовано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 </a:t>
              </a:r>
              <a:r>
                <a:rPr lang="ru-RU" sz="1400" b="1" dirty="0" err="1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тощо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cs typeface="Aharoni" pitchFamily="2" charset="-79"/>
                </a:rPr>
                <a:t>).</a:t>
              </a:r>
              <a:endParaRPr lang="uk-UA" sz="1400" b="1" dirty="0">
                <a:solidFill>
                  <a:schemeClr val="tx2">
                    <a:lumMod val="75000"/>
                  </a:schemeClr>
                </a:solidFill>
                <a:cs typeface="Aharoni" pitchFamily="2" charset="-79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gray">
            <a:xfrm>
              <a:off x="1393" y="1886"/>
              <a:ext cx="101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26895" y="2866957"/>
            <a:ext cx="23354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Основи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театральної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/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endParaRPr lang="uk-UA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b="1" dirty="0">
                <a:solidFill>
                  <a:srgbClr val="FF0000"/>
                </a:solidFill>
                <a:cs typeface="Aharoni" pitchFamily="2" charset="-79"/>
              </a:rPr>
              <a:t> </a:t>
            </a:r>
            <a:endParaRPr lang="uk-UA" b="1" dirty="0">
              <a:solidFill>
                <a:srgbClr val="FF0000"/>
              </a:solidFill>
              <a:cs typeface="Aharoni" pitchFamily="2" charset="-79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126" y="5279324"/>
            <a:ext cx="2376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Робота</a:t>
            </a:r>
            <a:r>
              <a:rPr lang="ru-RU" b="1" i="1" dirty="0">
                <a:solidFill>
                  <a:srgbClr val="FF0000"/>
                </a:solidFill>
                <a:cs typeface="Aharoni" pitchFamily="2" charset="-79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над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виставою</a:t>
            </a:r>
            <a:endParaRPr lang="uk-UA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298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454" y="1294003"/>
            <a:ext cx="8646461" cy="112749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ВПЛИВ ТЕАТРАЛІЗОВАНОЇ ДІЯЛЬНОСТІ НА РОЗВИТОК МОВЛЕННЄВОЇ АКТИВНОСТІ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33"/>
          <p:cNvGrpSpPr>
            <a:grpSpLocks/>
          </p:cNvGrpSpPr>
          <p:nvPr/>
        </p:nvGrpSpPr>
        <p:grpSpPr bwMode="auto">
          <a:xfrm>
            <a:off x="1168837" y="2250399"/>
            <a:ext cx="6550247" cy="2119380"/>
            <a:chOff x="869" y="2832"/>
            <a:chExt cx="3449" cy="432"/>
          </a:xfrm>
        </p:grpSpPr>
        <p:sp>
          <p:nvSpPr>
            <p:cNvPr id="20" name="AutoShape 20"/>
            <p:cNvSpPr>
              <a:spLocks noChangeArrowheads="1"/>
            </p:cNvSpPr>
            <p:nvPr/>
          </p:nvSpPr>
          <p:spPr bwMode="gray">
            <a:xfrm>
              <a:off x="1536" y="2907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46ACD">
                    <a:gamma/>
                    <a:tint val="21176"/>
                    <a:invGamma/>
                  </a:srgbClr>
                </a:gs>
                <a:gs pos="100000">
                  <a:srgbClr val="E46ACD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AutoShape 21"/>
            <p:cNvSpPr>
              <a:spLocks noChangeArrowheads="1"/>
            </p:cNvSpPr>
            <p:nvPr/>
          </p:nvSpPr>
          <p:spPr bwMode="gray">
            <a:xfrm>
              <a:off x="869" y="2832"/>
              <a:ext cx="859" cy="432"/>
            </a:xfrm>
            <a:prstGeom prst="diamond">
              <a:avLst/>
            </a:prstGeom>
            <a:gradFill rotWithShape="1">
              <a:gsLst>
                <a:gs pos="0">
                  <a:srgbClr val="E46ACD">
                    <a:gamma/>
                    <a:shade val="46275"/>
                    <a:invGamma/>
                  </a:srgbClr>
                </a:gs>
                <a:gs pos="100000">
                  <a:srgbClr val="E46ACD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gray">
            <a:xfrm>
              <a:off x="1680" y="2909"/>
              <a:ext cx="2638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600" dirty="0" err="1"/>
                <a:t>Діти</a:t>
              </a:r>
              <a:r>
                <a:rPr lang="ru-RU" sz="1600" dirty="0"/>
                <a:t> </a:t>
              </a:r>
              <a:r>
                <a:rPr lang="ru-RU" sz="1600" dirty="0" err="1"/>
                <a:t>отримують</a:t>
              </a:r>
              <a:r>
                <a:rPr lang="ru-RU" sz="1600" dirty="0"/>
                <a:t> </a:t>
              </a:r>
              <a:r>
                <a:rPr lang="ru-RU" sz="1600" dirty="0" err="1"/>
                <a:t>зразки</a:t>
              </a:r>
              <a:r>
                <a:rPr lang="ru-RU" sz="1600" dirty="0"/>
                <a:t> правильного, красивого, </a:t>
              </a:r>
              <a:r>
                <a:rPr lang="ru-RU" sz="1600" dirty="0" err="1"/>
                <a:t>емоційно-забарвленого</a:t>
              </a:r>
              <a:r>
                <a:rPr lang="ru-RU" sz="1600" dirty="0"/>
                <a:t> </a:t>
              </a:r>
              <a:r>
                <a:rPr lang="ru-RU" sz="1600" dirty="0" err="1"/>
                <a:t>зв’язного</a:t>
              </a:r>
              <a:r>
                <a:rPr lang="ru-RU" sz="1600" dirty="0"/>
                <a:t> </a:t>
              </a:r>
              <a:r>
                <a:rPr lang="ru-RU" sz="1600" dirty="0" err="1"/>
                <a:t>мовлення</a:t>
              </a:r>
              <a:r>
                <a:rPr lang="ru-RU" sz="1600" dirty="0"/>
                <a:t>, </a:t>
              </a:r>
              <a:r>
                <a:rPr lang="ru-RU" sz="1600" dirty="0" err="1"/>
                <a:t>вживають</a:t>
              </a:r>
              <a:r>
                <a:rPr lang="ru-RU" sz="1600" dirty="0"/>
                <a:t> </a:t>
              </a:r>
              <a:r>
                <a:rPr lang="ru-RU" sz="1600" dirty="0" err="1"/>
                <a:t>різні</a:t>
              </a:r>
              <a:r>
                <a:rPr lang="ru-RU" sz="1600" dirty="0"/>
                <a:t> </a:t>
              </a:r>
              <a:r>
                <a:rPr lang="ru-RU" sz="1600" dirty="0" err="1"/>
                <a:t>типи</a:t>
              </a:r>
              <a:r>
                <a:rPr lang="ru-RU" sz="1600" dirty="0"/>
                <a:t> </a:t>
              </a:r>
              <a:r>
                <a:rPr lang="ru-RU" sz="1600" dirty="0" err="1"/>
                <a:t>зв’язних</a:t>
              </a:r>
              <a:r>
                <a:rPr lang="ru-RU" sz="1600" dirty="0"/>
                <a:t> </a:t>
              </a:r>
              <a:r>
                <a:rPr lang="ru-RU" sz="1600" dirty="0" err="1"/>
                <a:t>висловлювань</a:t>
              </a:r>
              <a:r>
                <a:rPr lang="ru-RU" sz="1600" dirty="0"/>
                <a:t> для </a:t>
              </a:r>
              <a:r>
                <a:rPr lang="ru-RU" sz="1600" dirty="0" err="1"/>
                <a:t>вирішення</a:t>
              </a:r>
              <a:r>
                <a:rPr lang="ru-RU" sz="1600" dirty="0"/>
                <a:t> </a:t>
              </a:r>
              <a:r>
                <a:rPr lang="ru-RU" sz="1600" dirty="0" err="1"/>
                <a:t>конкретних</a:t>
              </a:r>
              <a:r>
                <a:rPr lang="ru-RU" sz="1600" dirty="0"/>
                <a:t> </a:t>
              </a:r>
              <a:r>
                <a:rPr lang="ru-RU" sz="1600" dirty="0" err="1"/>
                <a:t>ігрових</a:t>
              </a:r>
              <a:r>
                <a:rPr lang="ru-RU" sz="1600" dirty="0"/>
                <a:t> </a:t>
              </a:r>
              <a:r>
                <a:rPr lang="ru-RU" sz="1600" dirty="0" err="1"/>
                <a:t>мовленнєвих</a:t>
              </a:r>
              <a:r>
                <a:rPr lang="ru-RU" sz="1600" dirty="0"/>
                <a:t> </a:t>
              </a:r>
              <a:r>
                <a:rPr lang="ru-RU" sz="1600" dirty="0" err="1"/>
                <a:t>ситуацій</a:t>
              </a:r>
              <a:r>
                <a:rPr lang="ru-RU" sz="1600" dirty="0"/>
                <a:t> (</a:t>
              </a:r>
              <a:r>
                <a:rPr lang="ru-RU" sz="1600" dirty="0" err="1"/>
                <a:t>міркування</a:t>
              </a:r>
              <a:r>
                <a:rPr lang="ru-RU" sz="1600" dirty="0"/>
                <a:t>, </a:t>
              </a:r>
              <a:r>
                <a:rPr lang="ru-RU" sz="1600" dirty="0" err="1"/>
                <a:t>пояснення</a:t>
              </a:r>
              <a:r>
                <a:rPr lang="ru-RU" sz="1600" dirty="0"/>
                <a:t>, </a:t>
              </a:r>
              <a:r>
                <a:rPr lang="ru-RU" sz="1600" dirty="0" err="1"/>
                <a:t>відтворення</a:t>
              </a:r>
              <a:r>
                <a:rPr lang="ru-RU" sz="1600" dirty="0"/>
                <a:t> </a:t>
              </a:r>
              <a:r>
                <a:rPr lang="ru-RU" sz="1600" dirty="0" err="1"/>
                <a:t>діалогів</a:t>
              </a:r>
              <a:r>
                <a:rPr lang="ru-RU" sz="1600" dirty="0"/>
                <a:t>)</a:t>
              </a: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gray">
            <a:xfrm>
              <a:off x="1393" y="2894"/>
              <a:ext cx="99" cy="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dirty="0"/>
            </a:p>
          </p:txBody>
        </p:sp>
      </p:grpSp>
      <p:grpSp>
        <p:nvGrpSpPr>
          <p:cNvPr id="24" name="Group 34"/>
          <p:cNvGrpSpPr>
            <a:grpSpLocks/>
          </p:cNvGrpSpPr>
          <p:nvPr/>
        </p:nvGrpSpPr>
        <p:grpSpPr bwMode="auto">
          <a:xfrm>
            <a:off x="1239823" y="4264167"/>
            <a:ext cx="6601654" cy="2356441"/>
            <a:chOff x="810" y="3360"/>
            <a:chExt cx="3443" cy="432"/>
          </a:xfrm>
        </p:grpSpPr>
        <p:sp>
          <p:nvSpPr>
            <p:cNvPr id="25" name="AutoShape 26"/>
            <p:cNvSpPr>
              <a:spLocks noChangeArrowheads="1"/>
            </p:cNvSpPr>
            <p:nvPr/>
          </p:nvSpPr>
          <p:spPr bwMode="gray">
            <a:xfrm>
              <a:off x="1536" y="3435"/>
              <a:ext cx="2658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366FF">
                    <a:gamma/>
                    <a:tint val="21176"/>
                    <a:invGamma/>
                  </a:srgbClr>
                </a:gs>
                <a:gs pos="100000">
                  <a:srgbClr val="3366FF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gray">
            <a:xfrm>
              <a:off x="810" y="3360"/>
              <a:ext cx="918" cy="432"/>
            </a:xfrm>
            <a:prstGeom prst="diamond">
              <a:avLst/>
            </a:prstGeom>
            <a:gradFill rotWithShape="1">
              <a:gsLst>
                <a:gs pos="0">
                  <a:srgbClr val="3366FF">
                    <a:gamma/>
                    <a:shade val="46275"/>
                    <a:invGamma/>
                  </a:srgbClr>
                </a:gs>
                <a:gs pos="100000">
                  <a:srgbClr val="3366FF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Text Box 28"/>
            <p:cNvSpPr txBox="1">
              <a:spLocks noChangeArrowheads="1"/>
            </p:cNvSpPr>
            <p:nvPr/>
          </p:nvSpPr>
          <p:spPr bwMode="gray">
            <a:xfrm>
              <a:off x="1690" y="3435"/>
              <a:ext cx="25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600" dirty="0" err="1"/>
                <a:t>Мовлення</a:t>
              </a:r>
              <a:r>
                <a:rPr lang="ru-RU" sz="1600" dirty="0"/>
                <a:t> </a:t>
              </a:r>
              <a:r>
                <a:rPr lang="ru-RU" sz="1600" dirty="0" err="1"/>
                <a:t>стає</a:t>
              </a:r>
              <a:r>
                <a:rPr lang="ru-RU" sz="1600" dirty="0"/>
                <a:t> </a:t>
              </a:r>
              <a:r>
                <a:rPr lang="ru-RU" sz="1600" dirty="0" err="1"/>
                <a:t>зрозумілим</a:t>
              </a:r>
              <a:r>
                <a:rPr lang="ru-RU" sz="1600" dirty="0"/>
                <a:t>, </a:t>
              </a:r>
              <a:r>
                <a:rPr lang="ru-RU" sz="1600" dirty="0" err="1"/>
                <a:t>виразним</a:t>
              </a:r>
              <a:r>
                <a:rPr lang="ru-RU" sz="1600" dirty="0"/>
                <a:t>, </a:t>
              </a:r>
              <a:r>
                <a:rPr lang="ru-RU" sz="1600" dirty="0" err="1"/>
                <a:t>граматично</a:t>
              </a:r>
              <a:r>
                <a:rPr lang="ru-RU" sz="1600" dirty="0"/>
                <a:t> </a:t>
              </a:r>
              <a:r>
                <a:rPr lang="ru-RU" sz="1600" dirty="0" err="1"/>
                <a:t>оформленим</a:t>
              </a:r>
              <a:r>
                <a:rPr lang="ru-RU" sz="1600" dirty="0"/>
                <a:t>. У </a:t>
              </a:r>
              <a:r>
                <a:rPr lang="ru-RU" sz="1600" dirty="0" err="1"/>
                <a:t>процесі</a:t>
              </a:r>
              <a:r>
                <a:rPr lang="ru-RU" sz="1600" dirty="0"/>
                <a:t> </a:t>
              </a:r>
              <a:r>
                <a:rPr lang="ru-RU" sz="1600" dirty="0" err="1"/>
                <a:t>підготовки</a:t>
              </a:r>
              <a:r>
                <a:rPr lang="ru-RU" sz="1600" dirty="0"/>
                <a:t> та показу </a:t>
              </a:r>
              <a:r>
                <a:rPr lang="ru-RU" sz="1600" dirty="0" err="1"/>
                <a:t>вистави</a:t>
              </a:r>
              <a:r>
                <a:rPr lang="ru-RU" sz="1600" dirty="0"/>
                <a:t> в </a:t>
              </a:r>
              <a:r>
                <a:rPr lang="ru-RU" sz="1600" dirty="0" err="1"/>
                <a:t>дітей</a:t>
              </a:r>
              <a:r>
                <a:rPr lang="ru-RU" sz="1600" dirty="0"/>
                <a:t> </a:t>
              </a:r>
              <a:r>
                <a:rPr lang="ru-RU" sz="1600" dirty="0" err="1"/>
                <a:t>розвивається</a:t>
              </a:r>
              <a:r>
                <a:rPr lang="ru-RU" sz="1600" dirty="0"/>
                <a:t> </a:t>
              </a:r>
              <a:r>
                <a:rPr lang="ru-RU" sz="1600" dirty="0" err="1"/>
                <a:t>зв’язне</a:t>
              </a:r>
              <a:r>
                <a:rPr lang="ru-RU" sz="1600" dirty="0"/>
                <a:t> </a:t>
              </a:r>
              <a:r>
                <a:rPr lang="ru-RU" sz="1600" dirty="0" err="1"/>
                <a:t>мовлення</a:t>
              </a:r>
              <a:r>
                <a:rPr lang="ru-RU" sz="1600" dirty="0"/>
                <a:t>, яке </a:t>
              </a:r>
              <a:r>
                <a:rPr lang="ru-RU" sz="1600" dirty="0" err="1"/>
                <a:t>має</a:t>
              </a:r>
              <a:r>
                <a:rPr lang="ru-RU" sz="1600" dirty="0"/>
                <a:t> </a:t>
              </a:r>
              <a:r>
                <a:rPr lang="ru-RU" sz="1600" dirty="0" err="1"/>
                <a:t>емоційно</a:t>
              </a:r>
              <a:r>
                <a:rPr lang="ru-RU" sz="1600" dirty="0"/>
                <a:t> </a:t>
              </a:r>
              <a:r>
                <a:rPr lang="ru-RU" sz="1600" dirty="0" err="1"/>
                <a:t>забарвлений</a:t>
              </a:r>
              <a:r>
                <a:rPr lang="ru-RU" sz="1600" dirty="0"/>
                <a:t> характер та </a:t>
              </a:r>
              <a:r>
                <a:rPr lang="ru-RU" sz="1600" dirty="0" err="1"/>
                <a:t>передбачає</a:t>
              </a:r>
              <a:r>
                <a:rPr lang="ru-RU" sz="1600" dirty="0"/>
                <a:t> </a:t>
              </a:r>
              <a:r>
                <a:rPr lang="ru-RU" sz="1600" dirty="0" err="1"/>
                <a:t>широке</a:t>
              </a:r>
              <a:r>
                <a:rPr lang="ru-RU" sz="1600" dirty="0"/>
                <a:t> </a:t>
              </a:r>
              <a:r>
                <a:rPr lang="ru-RU" sz="1600" dirty="0" err="1"/>
                <a:t>вживання</a:t>
              </a:r>
              <a:r>
                <a:rPr lang="ru-RU" sz="1600" dirty="0"/>
                <a:t> </a:t>
              </a:r>
              <a:r>
                <a:rPr lang="ru-RU" sz="1600" dirty="0" err="1"/>
                <a:t>вербальних</a:t>
              </a:r>
              <a:r>
                <a:rPr lang="ru-RU" sz="1600" dirty="0"/>
                <a:t> та </a:t>
              </a:r>
              <a:r>
                <a:rPr lang="ru-RU" sz="1600" dirty="0" err="1"/>
                <a:t>невербальних</a:t>
              </a:r>
              <a:r>
                <a:rPr lang="ru-RU" sz="1600" dirty="0"/>
                <a:t> </a:t>
              </a:r>
              <a:r>
                <a:rPr lang="ru-RU" sz="1600" dirty="0" err="1"/>
                <a:t>засобів</a:t>
              </a:r>
              <a:r>
                <a:rPr lang="ru-RU" sz="1600" dirty="0"/>
                <a:t> </a:t>
              </a:r>
              <a:r>
                <a:rPr lang="ru-RU" sz="1600" dirty="0" err="1"/>
                <a:t>виразності</a:t>
              </a:r>
              <a:r>
                <a:rPr lang="ru-RU" sz="1600" dirty="0"/>
                <a:t>.</a:t>
              </a:r>
            </a:p>
          </p:txBody>
        </p:sp>
        <p:sp>
          <p:nvSpPr>
            <p:cNvPr id="28" name="Text Box 29"/>
            <p:cNvSpPr txBox="1">
              <a:spLocks noChangeArrowheads="1"/>
            </p:cNvSpPr>
            <p:nvPr/>
          </p:nvSpPr>
          <p:spPr bwMode="gray">
            <a:xfrm>
              <a:off x="1393" y="3422"/>
              <a:ext cx="96" cy="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42298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492" y="889556"/>
            <a:ext cx="8646461" cy="4086889"/>
          </a:xfrm>
        </p:spPr>
        <p:txBody>
          <a:bodyPr>
            <a:normAutofit/>
          </a:bodyPr>
          <a:lstStyle/>
          <a:p>
            <a:pPr algn="ctr"/>
            <a:r>
              <a:rPr lang="uk-UA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ДЯКУЮ</a:t>
            </a:r>
            <a:br>
              <a:rPr lang="uk-UA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УВАГУ !!!</a:t>
            </a:r>
            <a:endParaRPr lang="ru-RU" sz="6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7" descr="C:\Users\user\Desktop\Група метелики\c7c78798654b3440d38524af7efcd9c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2765" y="826478"/>
            <a:ext cx="2161433" cy="2807259"/>
          </a:xfrm>
          <a:prstGeom prst="rect">
            <a:avLst/>
          </a:prstGeom>
          <a:noFill/>
        </p:spPr>
      </p:pic>
      <p:pic>
        <p:nvPicPr>
          <p:cNvPr id="4" name="Picture 11" descr="C:\Users\user\Downloads\8b29cd4025ee65bdad96663cdef206e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1215" y="739949"/>
            <a:ext cx="7684477" cy="5546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229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ТЕАТРАЛІЗОВАНА  ДІЯЛЬНІСТЬ:</a:t>
            </a: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984278" y="1766834"/>
            <a:ext cx="6551191" cy="1838012"/>
            <a:chOff x="908" y="1344"/>
            <a:chExt cx="3752" cy="43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gray">
            <a:xfrm>
              <a:off x="1536" y="1363"/>
              <a:ext cx="3099" cy="34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1B3E1">
                    <a:gamma/>
                    <a:tint val="21176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908" y="1344"/>
              <a:ext cx="820" cy="432"/>
            </a:xfrm>
            <a:prstGeom prst="diamond">
              <a:avLst/>
            </a:prstGeom>
            <a:gradFill rotWithShape="1">
              <a:gsLst>
                <a:gs pos="0">
                  <a:srgbClr val="21B3E1">
                    <a:gamma/>
                    <a:shade val="46275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gray">
            <a:xfrm>
              <a:off x="1700" y="1361"/>
              <a:ext cx="2960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600" dirty="0"/>
                <a:t>Театр – </a:t>
              </a:r>
              <a:r>
                <a:rPr lang="ru-RU" sz="1600" dirty="0" err="1"/>
                <a:t>це</a:t>
              </a:r>
              <a:r>
                <a:rPr lang="ru-RU" sz="1600" dirty="0"/>
                <a:t> </a:t>
              </a:r>
              <a:r>
                <a:rPr lang="ru-RU" sz="1600" dirty="0" err="1"/>
                <a:t>найкращий</a:t>
              </a:r>
              <a:r>
                <a:rPr lang="ru-RU" sz="1600" dirty="0"/>
                <a:t> </a:t>
              </a:r>
              <a:r>
                <a:rPr lang="ru-RU" sz="1600" dirty="0" err="1"/>
                <a:t>засіб</a:t>
              </a:r>
              <a:r>
                <a:rPr lang="ru-RU" sz="1600" dirty="0"/>
                <a:t> </a:t>
              </a:r>
              <a:r>
                <a:rPr lang="ru-RU" sz="1600" dirty="0" err="1"/>
                <a:t>спілкування</a:t>
              </a:r>
              <a:r>
                <a:rPr lang="ru-RU" sz="1600" dirty="0"/>
                <a:t> людей, </a:t>
              </a:r>
              <a:r>
                <a:rPr lang="ru-RU" sz="1600" dirty="0" err="1"/>
                <a:t>розуміння</a:t>
              </a:r>
              <a:r>
                <a:rPr lang="ru-RU" sz="1600" dirty="0"/>
                <a:t> </a:t>
              </a:r>
              <a:r>
                <a:rPr lang="ru-RU" sz="1600" dirty="0" err="1"/>
                <a:t>їх</a:t>
              </a:r>
              <a:r>
                <a:rPr lang="ru-RU" sz="1600" dirty="0"/>
                <a:t> </a:t>
              </a:r>
              <a:r>
                <a:rPr lang="ru-RU" sz="1600" dirty="0" err="1"/>
                <a:t>сокровенних</a:t>
              </a:r>
              <a:r>
                <a:rPr lang="ru-RU" sz="1600" dirty="0"/>
                <a:t> </a:t>
              </a:r>
              <a:r>
                <a:rPr lang="ru-RU" sz="1600" dirty="0" err="1"/>
                <a:t>почуттів</a:t>
              </a:r>
              <a:r>
                <a:rPr lang="ru-RU" sz="1600" dirty="0"/>
                <a:t>. </a:t>
              </a:r>
              <a:r>
                <a:rPr lang="ru-RU" sz="1600" dirty="0" err="1"/>
                <a:t>Це</a:t>
              </a:r>
              <a:r>
                <a:rPr lang="ru-RU" sz="1600" dirty="0"/>
                <a:t> диво, </a:t>
              </a:r>
              <a:r>
                <a:rPr lang="ru-RU" sz="1600" dirty="0" err="1"/>
                <a:t>здатне</a:t>
              </a:r>
              <a:r>
                <a:rPr lang="ru-RU" sz="1600" dirty="0"/>
                <a:t> </a:t>
              </a:r>
              <a:r>
                <a:rPr lang="ru-RU" sz="1600" dirty="0" err="1"/>
                <a:t>розвивати</a:t>
              </a:r>
              <a:r>
                <a:rPr lang="ru-RU" sz="1600" dirty="0"/>
                <a:t> в </a:t>
              </a:r>
              <a:r>
                <a:rPr lang="ru-RU" sz="1600" dirty="0" err="1"/>
                <a:t>дитині</a:t>
              </a:r>
              <a:r>
                <a:rPr lang="ru-RU" sz="1600" dirty="0"/>
                <a:t> </a:t>
              </a:r>
              <a:r>
                <a:rPr lang="ru-RU" sz="1600" dirty="0" err="1"/>
                <a:t>творчі</a:t>
              </a:r>
              <a:r>
                <a:rPr lang="ru-RU" sz="1600" dirty="0"/>
                <a:t> задатки, </a:t>
              </a:r>
              <a:r>
                <a:rPr lang="ru-RU" sz="1600" dirty="0" err="1"/>
                <a:t>стимулювати</a:t>
              </a:r>
              <a:r>
                <a:rPr lang="ru-RU" sz="1600" dirty="0"/>
                <a:t> </a:t>
              </a:r>
              <a:r>
                <a:rPr lang="ru-RU" sz="1600" dirty="0" err="1"/>
                <a:t>розвиток</a:t>
              </a:r>
              <a:r>
                <a:rPr lang="ru-RU" sz="1600" dirty="0"/>
                <a:t> </a:t>
              </a:r>
              <a:r>
                <a:rPr lang="ru-RU" sz="1600" dirty="0" err="1"/>
                <a:t>психічних</a:t>
              </a:r>
              <a:r>
                <a:rPr lang="ru-RU" sz="1600" dirty="0"/>
                <a:t> </a:t>
              </a:r>
              <a:r>
                <a:rPr lang="ru-RU" sz="1600" dirty="0" err="1"/>
                <a:t>процесів</a:t>
              </a:r>
              <a:r>
                <a:rPr lang="ru-RU" sz="1600" dirty="0"/>
                <a:t>, </a:t>
              </a:r>
              <a:r>
                <a:rPr lang="ru-RU" sz="1600" dirty="0" err="1"/>
                <a:t>удосконалювати</a:t>
              </a:r>
              <a:r>
                <a:rPr lang="ru-RU" sz="1600" dirty="0"/>
                <a:t> </a:t>
              </a:r>
              <a:r>
                <a:rPr lang="ru-RU" sz="1600" dirty="0" err="1"/>
                <a:t>тілесну</a:t>
              </a:r>
              <a:r>
                <a:rPr lang="ru-RU" sz="1600" dirty="0"/>
                <a:t> </a:t>
              </a:r>
              <a:r>
                <a:rPr lang="ru-RU" sz="1600" dirty="0" err="1"/>
                <a:t>пластичність</a:t>
              </a:r>
              <a:r>
                <a:rPr lang="ru-RU" sz="1600" dirty="0"/>
                <a:t>, </a:t>
              </a:r>
              <a:r>
                <a:rPr lang="ru-RU" sz="1600" dirty="0" err="1"/>
                <a:t>формувати</a:t>
              </a:r>
              <a:r>
                <a:rPr lang="ru-RU" sz="1600" dirty="0"/>
                <a:t> </a:t>
              </a:r>
              <a:r>
                <a:rPr lang="ru-RU" sz="1600" dirty="0" err="1"/>
                <a:t>творчу</a:t>
              </a:r>
              <a:r>
                <a:rPr lang="ru-RU" sz="1600" dirty="0"/>
                <a:t> </a:t>
              </a:r>
              <a:r>
                <a:rPr lang="ru-RU" sz="1600" dirty="0" err="1"/>
                <a:t>активність</a:t>
              </a:r>
              <a:r>
                <a:rPr lang="ru-RU" sz="1600" dirty="0"/>
                <a:t>, </a:t>
              </a:r>
              <a:r>
                <a:rPr lang="ru-RU" sz="1600" dirty="0" err="1"/>
                <a:t>сприяти</a:t>
              </a:r>
              <a:r>
                <a:rPr lang="ru-RU" sz="1600" dirty="0"/>
                <a:t> </a:t>
              </a:r>
              <a:r>
                <a:rPr lang="ru-RU" sz="1600" dirty="0" err="1"/>
                <a:t>скороченню</a:t>
              </a:r>
              <a:r>
                <a:rPr lang="ru-RU" sz="1600" dirty="0"/>
                <a:t> </a:t>
              </a:r>
              <a:r>
                <a:rPr lang="ru-RU" sz="1600" dirty="0" err="1"/>
                <a:t>духовної</a:t>
              </a:r>
              <a:r>
                <a:rPr lang="ru-RU" sz="1600" dirty="0"/>
                <a:t> </a:t>
              </a:r>
              <a:r>
                <a:rPr lang="ru-RU" sz="1600" dirty="0" err="1"/>
                <a:t>прірви</a:t>
              </a:r>
              <a:r>
                <a:rPr lang="ru-RU" sz="1600" dirty="0"/>
                <a:t> </a:t>
              </a:r>
              <a:r>
                <a:rPr lang="ru-RU" sz="1600" dirty="0" err="1"/>
                <a:t>між</a:t>
              </a:r>
              <a:r>
                <a:rPr lang="ru-RU" sz="1600" dirty="0"/>
                <a:t> </a:t>
              </a:r>
              <a:r>
                <a:rPr lang="ru-RU" sz="1600" dirty="0" err="1"/>
                <a:t>дорослими</a:t>
              </a:r>
              <a:r>
                <a:rPr lang="ru-RU" sz="1600" dirty="0"/>
                <a:t> </a:t>
              </a:r>
              <a:r>
                <a:rPr lang="ru-RU" sz="1600" dirty="0" err="1"/>
                <a:t>і</a:t>
              </a:r>
              <a:r>
                <a:rPr lang="ru-RU" sz="1600" dirty="0"/>
                <a:t> </a:t>
              </a:r>
              <a:r>
                <a:rPr lang="ru-RU" sz="1600" dirty="0" err="1"/>
                <a:t>дітьми</a:t>
              </a:r>
              <a:r>
                <a:rPr lang="ru-RU" sz="1600" dirty="0"/>
                <a:t>.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gray">
            <a:xfrm>
              <a:off x="1393" y="1406"/>
              <a:ext cx="106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dirty="0"/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1003079" y="3531238"/>
            <a:ext cx="6765390" cy="1744145"/>
            <a:chOff x="937" y="1802"/>
            <a:chExt cx="3692" cy="454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1673" y="1802"/>
              <a:ext cx="2956" cy="37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00">
                    <a:gamma/>
                    <a:tint val="21176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gray">
            <a:xfrm>
              <a:off x="937" y="1824"/>
              <a:ext cx="791" cy="432"/>
            </a:xfrm>
            <a:prstGeom prst="diamond">
              <a:avLst/>
            </a:prstGeom>
            <a:gradFill rotWithShape="1">
              <a:gsLst>
                <a:gs pos="0">
                  <a:srgbClr val="99CC00">
                    <a:gamma/>
                    <a:shade val="46275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gray">
            <a:xfrm>
              <a:off x="1808" y="1834"/>
              <a:ext cx="2160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1600" dirty="0" err="1"/>
                <a:t>Театралізована</a:t>
              </a:r>
              <a:r>
                <a:rPr lang="ru-RU" sz="1600" dirty="0"/>
                <a:t> </a:t>
              </a:r>
              <a:r>
                <a:rPr lang="ru-RU" sz="1600" dirty="0" err="1"/>
                <a:t>діяльність</a:t>
              </a:r>
              <a:r>
                <a:rPr lang="ru-RU" sz="1600" dirty="0"/>
                <a:t> є </a:t>
              </a:r>
              <a:r>
                <a:rPr lang="ru-RU" sz="1600" dirty="0" err="1"/>
                <a:t>перспективним</a:t>
              </a:r>
              <a:r>
                <a:rPr lang="ru-RU" sz="1600" dirty="0"/>
                <a:t> </a:t>
              </a:r>
              <a:r>
                <a:rPr lang="ru-RU" sz="1600" dirty="0" err="1"/>
                <a:t>напрямом</a:t>
              </a:r>
              <a:r>
                <a:rPr lang="ru-RU" sz="1600" dirty="0"/>
                <a:t>, одним </a:t>
              </a:r>
              <a:r>
                <a:rPr lang="ru-RU" sz="1600" dirty="0" err="1"/>
                <a:t>із</a:t>
              </a:r>
              <a:r>
                <a:rPr lang="ru-RU" sz="1600" dirty="0"/>
                <a:t> </a:t>
              </a:r>
              <a:r>
                <a:rPr lang="ru-RU" sz="1600" dirty="0" err="1"/>
                <a:t>ефективних</a:t>
              </a:r>
              <a:r>
                <a:rPr lang="ru-RU" sz="1600" dirty="0"/>
                <a:t> </a:t>
              </a:r>
              <a:r>
                <a:rPr lang="ru-RU" sz="1600" dirty="0" err="1"/>
                <a:t>засобів</a:t>
              </a:r>
              <a:r>
                <a:rPr lang="ru-RU" sz="1600" dirty="0"/>
                <a:t> </a:t>
              </a:r>
              <a:r>
                <a:rPr lang="ru-RU" sz="1600" dirty="0" err="1"/>
                <a:t>розвитку</a:t>
              </a:r>
              <a:r>
                <a:rPr lang="ru-RU" sz="1600" dirty="0"/>
                <a:t> </a:t>
              </a:r>
              <a:r>
                <a:rPr lang="ru-RU" sz="1600" dirty="0" err="1"/>
                <a:t>мовленнєвих</a:t>
              </a:r>
              <a:r>
                <a:rPr lang="ru-RU" sz="1600" dirty="0"/>
                <a:t> </a:t>
              </a:r>
              <a:r>
                <a:rPr lang="ru-RU" sz="1600" dirty="0" err="1"/>
                <a:t>здібностей</a:t>
              </a:r>
              <a:r>
                <a:rPr lang="ru-RU" sz="1600" dirty="0"/>
                <a:t> </a:t>
              </a:r>
              <a:r>
                <a:rPr lang="ru-RU" sz="1600" dirty="0" err="1"/>
                <a:t>дітей</a:t>
              </a:r>
              <a:r>
                <a:rPr lang="ru-RU" sz="1600" dirty="0"/>
                <a:t>.</a:t>
              </a: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gray">
            <a:xfrm>
              <a:off x="1393" y="1886"/>
              <a:ext cx="101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dirty="0"/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1072210" y="5217499"/>
            <a:ext cx="6462391" cy="1640500"/>
            <a:chOff x="955" y="2288"/>
            <a:chExt cx="3647" cy="448"/>
          </a:xfrm>
        </p:grpSpPr>
        <p:sp>
          <p:nvSpPr>
            <p:cNvPr id="15" name="AutoShape 15"/>
            <p:cNvSpPr>
              <a:spLocks noChangeArrowheads="1"/>
            </p:cNvSpPr>
            <p:nvPr/>
          </p:nvSpPr>
          <p:spPr bwMode="gray">
            <a:xfrm>
              <a:off x="1526" y="2288"/>
              <a:ext cx="3076" cy="4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>
                    <a:gamma/>
                    <a:tint val="21176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AutoShape 16"/>
            <p:cNvSpPr>
              <a:spLocks noChangeArrowheads="1"/>
            </p:cNvSpPr>
            <p:nvPr/>
          </p:nvSpPr>
          <p:spPr bwMode="gray">
            <a:xfrm>
              <a:off x="955" y="2304"/>
              <a:ext cx="773" cy="432"/>
            </a:xfrm>
            <a:prstGeom prst="diamond">
              <a:avLst/>
            </a:prstGeom>
            <a:gradFill rotWithShape="1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gray">
            <a:xfrm>
              <a:off x="1775" y="2348"/>
              <a:ext cx="2160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1600" dirty="0" err="1"/>
                <a:t>Театральне</a:t>
              </a:r>
              <a:r>
                <a:rPr lang="ru-RU" sz="1600" dirty="0"/>
                <a:t> </a:t>
              </a:r>
              <a:r>
                <a:rPr lang="ru-RU" sz="1600" dirty="0" err="1"/>
                <a:t>мистецтво</a:t>
              </a:r>
              <a:r>
                <a:rPr lang="ru-RU" sz="1600" dirty="0"/>
                <a:t> </a:t>
              </a:r>
              <a:r>
                <a:rPr lang="ru-RU" sz="1600" dirty="0" err="1"/>
                <a:t>таке</a:t>
              </a:r>
              <a:r>
                <a:rPr lang="ru-RU" sz="1600" dirty="0"/>
                <a:t> </a:t>
              </a:r>
              <a:r>
                <a:rPr lang="ru-RU" sz="1600" dirty="0" err="1"/>
                <a:t>близьке</a:t>
              </a:r>
              <a:r>
                <a:rPr lang="ru-RU" sz="1600" dirty="0"/>
                <a:t> </a:t>
              </a:r>
              <a:r>
                <a:rPr lang="ru-RU" sz="1600" dirty="0" err="1"/>
                <a:t>й</a:t>
              </a:r>
              <a:r>
                <a:rPr lang="ru-RU" sz="1600" dirty="0"/>
                <a:t> </a:t>
              </a:r>
              <a:r>
                <a:rPr lang="ru-RU" sz="1600" dirty="0" err="1"/>
                <a:t>зрозуміле</a:t>
              </a:r>
              <a:r>
                <a:rPr lang="ru-RU" sz="1600" dirty="0"/>
                <a:t> </a:t>
              </a:r>
              <a:r>
                <a:rPr lang="ru-RU" sz="1600" dirty="0" err="1"/>
                <a:t>дітям</a:t>
              </a:r>
              <a:r>
                <a:rPr lang="ru-RU" sz="1600" dirty="0"/>
                <a:t> – </a:t>
              </a:r>
              <a:r>
                <a:rPr lang="ru-RU" sz="1600" dirty="0" err="1"/>
                <a:t>адже</a:t>
              </a:r>
              <a:r>
                <a:rPr lang="ru-RU" sz="1600" dirty="0"/>
                <a:t> в </a:t>
              </a:r>
              <a:r>
                <a:rPr lang="ru-RU" sz="1600" dirty="0" err="1"/>
                <a:t>його</a:t>
              </a:r>
              <a:r>
                <a:rPr lang="ru-RU" sz="1600" dirty="0"/>
                <a:t> </a:t>
              </a:r>
              <a:r>
                <a:rPr lang="ru-RU" sz="1600" dirty="0" err="1"/>
                <a:t>основі</a:t>
              </a:r>
              <a:r>
                <a:rPr lang="ru-RU" sz="1600" dirty="0"/>
                <a:t> </a:t>
              </a:r>
              <a:r>
                <a:rPr lang="ru-RU" sz="1600" dirty="0" err="1"/>
                <a:t>лежить</a:t>
              </a:r>
              <a:r>
                <a:rPr lang="ru-RU" sz="1600" dirty="0"/>
                <a:t> </a:t>
              </a:r>
              <a:r>
                <a:rPr lang="ru-RU" sz="1600" dirty="0" err="1"/>
                <a:t>гра</a:t>
              </a:r>
              <a:r>
                <a:rPr lang="ru-RU" sz="1600" dirty="0"/>
                <a:t>, </a:t>
              </a:r>
              <a:r>
                <a:rPr lang="ru-RU" sz="1600" dirty="0" err="1"/>
                <a:t>найголовніша</a:t>
              </a:r>
              <a:r>
                <a:rPr lang="ru-RU" sz="1600" dirty="0"/>
                <a:t> </a:t>
              </a:r>
              <a:r>
                <a:rPr lang="ru-RU" sz="1600" dirty="0" err="1"/>
                <a:t>річ</a:t>
              </a:r>
              <a:r>
                <a:rPr lang="ru-RU" sz="1600" dirty="0"/>
                <a:t> для </a:t>
              </a:r>
              <a:r>
                <a:rPr lang="ru-RU" sz="1600" dirty="0" err="1"/>
                <a:t>малюка</a:t>
              </a:r>
              <a:r>
                <a:rPr lang="ru-RU" sz="1600" dirty="0"/>
                <a:t>.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gray">
            <a:xfrm>
              <a:off x="1393" y="2366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4229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492" y="889557"/>
            <a:ext cx="8646461" cy="141402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РОЛЬ  </a:t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ТЕАТРАЛІЗОВАНОЇ  ДІЯЛЬНОСТІ:</a:t>
            </a: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-789" y="2013419"/>
            <a:ext cx="8863435" cy="3866010"/>
            <a:chOff x="1195" y="1824"/>
            <a:chExt cx="3077" cy="371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1762" y="1883"/>
              <a:ext cx="2510" cy="27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00">
                    <a:gamma/>
                    <a:tint val="21176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gray">
            <a:xfrm>
              <a:off x="1195" y="1824"/>
              <a:ext cx="644" cy="371"/>
            </a:xfrm>
            <a:prstGeom prst="diamond">
              <a:avLst/>
            </a:prstGeom>
            <a:gradFill rotWithShape="1">
              <a:gsLst>
                <a:gs pos="0">
                  <a:srgbClr val="99CC00">
                    <a:gamma/>
                    <a:shade val="46275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gray">
            <a:xfrm>
              <a:off x="1864" y="1908"/>
              <a:ext cx="2204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ru-RU" dirty="0"/>
                <a:t> розвиває </a:t>
              </a:r>
              <a:r>
                <a:rPr lang="ru-RU" dirty="0" err="1"/>
                <a:t>пізнавальні</a:t>
              </a:r>
              <a:r>
                <a:rPr lang="ru-RU" dirty="0"/>
                <a:t> </a:t>
              </a:r>
              <a:r>
                <a:rPr lang="ru-RU" dirty="0" err="1"/>
                <a:t>інтереси</a:t>
              </a:r>
              <a:r>
                <a:rPr lang="ru-RU" dirty="0"/>
                <a:t>;</a:t>
              </a:r>
            </a:p>
            <a:p>
              <a:pPr>
                <a:buFont typeface="Wingdings" pitchFamily="2" charset="2"/>
                <a:buChar char="Ø"/>
              </a:pPr>
              <a:r>
                <a:rPr lang="ru-RU" dirty="0"/>
                <a:t> </a:t>
              </a:r>
              <a:r>
                <a:rPr lang="ru-RU" dirty="0" err="1"/>
                <a:t>посилює</a:t>
              </a:r>
              <a:r>
                <a:rPr lang="ru-RU" dirty="0"/>
                <a:t> </a:t>
              </a:r>
              <a:r>
                <a:rPr lang="ru-RU" dirty="0" err="1"/>
                <a:t>світогляд</a:t>
              </a:r>
              <a:r>
                <a:rPr lang="ru-RU" dirty="0"/>
                <a:t> та </a:t>
              </a:r>
              <a:r>
                <a:rPr lang="ru-RU" dirty="0" err="1"/>
                <a:t>мовленнєве</a:t>
              </a:r>
              <a:r>
                <a:rPr lang="ru-RU" dirty="0"/>
                <a:t> </a:t>
              </a:r>
              <a:r>
                <a:rPr lang="ru-RU" dirty="0" err="1"/>
                <a:t>спілкування</a:t>
              </a:r>
              <a:r>
                <a:rPr lang="ru-RU" dirty="0"/>
                <a:t>;</a:t>
              </a:r>
            </a:p>
            <a:p>
              <a:pPr>
                <a:buFont typeface="Wingdings" pitchFamily="2" charset="2"/>
                <a:buChar char="Ø"/>
              </a:pPr>
              <a:r>
                <a:rPr lang="ru-RU" dirty="0"/>
                <a:t> </a:t>
              </a:r>
              <a:r>
                <a:rPr lang="ru-RU" dirty="0" err="1"/>
                <a:t>сприяє</a:t>
              </a:r>
              <a:r>
                <a:rPr lang="ru-RU" dirty="0"/>
                <a:t> </a:t>
              </a:r>
              <a:r>
                <a:rPr lang="ru-RU" dirty="0" err="1"/>
                <a:t>розвитку</a:t>
              </a:r>
              <a:r>
                <a:rPr lang="ru-RU" dirty="0"/>
                <a:t> </a:t>
              </a:r>
              <a:r>
                <a:rPr lang="ru-RU" dirty="0" err="1"/>
                <a:t>естетичного</a:t>
              </a:r>
              <a:r>
                <a:rPr lang="ru-RU" dirty="0"/>
                <a:t> смаку;</a:t>
              </a:r>
            </a:p>
            <a:p>
              <a:pPr>
                <a:buFont typeface="Wingdings" pitchFamily="2" charset="2"/>
                <a:buChar char="Ø"/>
              </a:pPr>
              <a:r>
                <a:rPr lang="ru-RU" dirty="0"/>
                <a:t> </a:t>
              </a:r>
              <a:r>
                <a:rPr lang="ru-RU" dirty="0" err="1"/>
                <a:t>удосконалює</a:t>
              </a:r>
              <a:r>
                <a:rPr lang="ru-RU" dirty="0"/>
                <a:t> </a:t>
              </a:r>
              <a:r>
                <a:rPr lang="ru-RU" dirty="0" err="1"/>
                <a:t>психічні</a:t>
              </a:r>
              <a:r>
                <a:rPr lang="ru-RU" dirty="0"/>
                <a:t> </a:t>
              </a:r>
              <a:r>
                <a:rPr lang="ru-RU" dirty="0" err="1"/>
                <a:t>прцеси</a:t>
              </a:r>
              <a:r>
                <a:rPr lang="ru-RU" dirty="0"/>
                <a:t>;</a:t>
              </a:r>
            </a:p>
            <a:p>
              <a:pPr>
                <a:buFont typeface="Wingdings" pitchFamily="2" charset="2"/>
                <a:buChar char="Ø"/>
              </a:pPr>
              <a:r>
                <a:rPr lang="ru-RU" dirty="0"/>
                <a:t> </a:t>
              </a:r>
              <a:r>
                <a:rPr lang="ru-RU" dirty="0" err="1"/>
                <a:t>надає</a:t>
              </a:r>
              <a:r>
                <a:rPr lang="ru-RU" dirty="0"/>
                <a:t> </a:t>
              </a:r>
              <a:r>
                <a:rPr lang="ru-RU" dirty="0" err="1"/>
                <a:t>можливість</a:t>
              </a:r>
              <a:r>
                <a:rPr lang="ru-RU" dirty="0"/>
                <a:t> для </a:t>
              </a:r>
              <a:r>
                <a:rPr lang="ru-RU" dirty="0" err="1"/>
                <a:t>самовираження</a:t>
              </a:r>
              <a:r>
                <a:rPr lang="ru-RU" dirty="0"/>
                <a:t> </a:t>
              </a:r>
              <a:r>
                <a:rPr lang="ru-RU" dirty="0" err="1"/>
                <a:t>особистості</a:t>
              </a:r>
              <a:r>
                <a:rPr lang="ru-RU" dirty="0"/>
                <a:t> та    </a:t>
              </a:r>
            </a:p>
            <a:p>
              <a:r>
                <a:rPr lang="ru-RU" dirty="0"/>
                <a:t>    </a:t>
              </a:r>
              <a:r>
                <a:rPr lang="ru-RU" dirty="0" err="1"/>
                <a:t>усвідомлення</a:t>
              </a:r>
              <a:r>
                <a:rPr lang="ru-RU" dirty="0"/>
                <a:t> </a:t>
              </a:r>
              <a:r>
                <a:rPr lang="ru-RU" dirty="0" err="1"/>
                <a:t>власного</a:t>
              </a:r>
              <a:r>
                <a:rPr lang="ru-RU" dirty="0"/>
                <a:t> «Я»;</a:t>
              </a:r>
            </a:p>
            <a:p>
              <a:pPr>
                <a:buFont typeface="Wingdings" pitchFamily="2" charset="2"/>
                <a:buChar char="Ø"/>
              </a:pPr>
              <a:r>
                <a:rPr lang="ru-RU" dirty="0"/>
                <a:t>  </a:t>
              </a:r>
              <a:r>
                <a:rPr lang="ru-RU" dirty="0" err="1"/>
                <a:t>прищеплює</a:t>
              </a:r>
              <a:r>
                <a:rPr lang="ru-RU" dirty="0"/>
                <a:t> </a:t>
              </a:r>
              <a:r>
                <a:rPr lang="ru-RU" dirty="0" err="1"/>
                <a:t>любов</a:t>
              </a:r>
              <a:r>
                <a:rPr lang="ru-RU" dirty="0"/>
                <a:t> до </a:t>
              </a:r>
              <a:r>
                <a:rPr lang="ru-RU" dirty="0" err="1"/>
                <a:t>мистецтва</a:t>
              </a:r>
              <a:r>
                <a:rPr lang="ru-RU" dirty="0"/>
                <a:t> та прекрасного;</a:t>
              </a:r>
            </a:p>
            <a:p>
              <a:pPr>
                <a:buFont typeface="Wingdings" pitchFamily="2" charset="2"/>
                <a:buChar char="Ø"/>
              </a:pPr>
              <a:r>
                <a:rPr lang="ru-RU" dirty="0"/>
                <a:t>  </a:t>
              </a:r>
              <a:r>
                <a:rPr lang="ru-RU" dirty="0" err="1"/>
                <a:t>сприяє</a:t>
              </a:r>
              <a:r>
                <a:rPr lang="ru-RU" dirty="0"/>
                <a:t>  </a:t>
              </a:r>
              <a:r>
                <a:rPr lang="ru-RU" dirty="0" err="1"/>
                <a:t>адаптації</a:t>
              </a:r>
              <a:r>
                <a:rPr lang="ru-RU" dirty="0"/>
                <a:t> у </a:t>
              </a:r>
              <a:r>
                <a:rPr lang="ru-RU" dirty="0" err="1"/>
                <a:t>різних</a:t>
              </a:r>
              <a:r>
                <a:rPr lang="ru-RU" dirty="0"/>
                <a:t> </a:t>
              </a:r>
              <a:r>
                <a:rPr lang="ru-RU" dirty="0" err="1"/>
                <a:t>умовах</a:t>
              </a:r>
              <a:r>
                <a:rPr lang="ru-RU" dirty="0"/>
                <a:t>.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gray">
            <a:xfrm>
              <a:off x="1195" y="1886"/>
              <a:ext cx="314" cy="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 sz="2400" dirty="0"/>
            </a:p>
          </p:txBody>
        </p:sp>
      </p:grpSp>
      <p:pic>
        <p:nvPicPr>
          <p:cNvPr id="14" name="Picture 4" descr="C:\Users\user\Desktop\Група метелики\4131_c38f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688" y="2709039"/>
            <a:ext cx="1556656" cy="2451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229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907" y="1100572"/>
            <a:ext cx="8646461" cy="5709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ТЕАТРАЛІЗОВАНА ДІЯЛЬНІСТЬ ДОШКІЛЬНИКІВ В РЕЖИМІ ДНЯ </a:t>
            </a:r>
            <a:r>
              <a:rPr lang="uk-UA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1985493" y="1782857"/>
            <a:ext cx="4846749" cy="685800"/>
            <a:chOff x="1296" y="1344"/>
            <a:chExt cx="2976" cy="43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gray">
            <a:xfrm>
              <a:off x="1536" y="141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1B3E1">
                    <a:gamma/>
                    <a:tint val="21176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1296" y="134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21B3E1">
                    <a:gamma/>
                    <a:shade val="46275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gray">
            <a:xfrm>
              <a:off x="1680" y="145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gray">
            <a:xfrm>
              <a:off x="1393" y="140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1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2133600" y="2546416"/>
            <a:ext cx="4724400" cy="685800"/>
            <a:chOff x="1296" y="1824"/>
            <a:chExt cx="2976" cy="432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00">
                    <a:gamma/>
                    <a:tint val="21176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99CC00">
                    <a:gamma/>
                    <a:shade val="46275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b="1" dirty="0" err="1"/>
                <a:t>Театральні</a:t>
              </a:r>
              <a:r>
                <a:rPr lang="ru-RU" b="1" dirty="0"/>
                <a:t> </a:t>
              </a:r>
              <a:r>
                <a:rPr lang="ru-RU" b="1" dirty="0" err="1"/>
                <a:t>гуртки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2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107224" y="3290830"/>
            <a:ext cx="4750776" cy="844551"/>
            <a:chOff x="1296" y="2304"/>
            <a:chExt cx="2976" cy="432"/>
          </a:xfrm>
        </p:grpSpPr>
        <p:sp>
          <p:nvSpPr>
            <p:cNvPr id="15" name="AutoShape 15"/>
            <p:cNvSpPr>
              <a:spLocks noChangeArrowheads="1"/>
            </p:cNvSpPr>
            <p:nvPr/>
          </p:nvSpPr>
          <p:spPr bwMode="gray">
            <a:xfrm>
              <a:off x="1536" y="23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>
                    <a:gamma/>
                    <a:tint val="21176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AutoShape 16"/>
            <p:cNvSpPr>
              <a:spLocks noChangeArrowheads="1"/>
            </p:cNvSpPr>
            <p:nvPr/>
          </p:nvSpPr>
          <p:spPr bwMode="gray">
            <a:xfrm>
              <a:off x="1296" y="230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gray">
            <a:xfrm>
              <a:off x="1680" y="241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b="1" dirty="0" err="1"/>
                <a:t>Заняття</a:t>
              </a:r>
              <a:r>
                <a:rPr lang="ru-RU" dirty="0"/>
                <a:t> 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gray">
            <a:xfrm>
              <a:off x="1393" y="236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3</a:t>
              </a:r>
            </a:p>
          </p:txBody>
        </p:sp>
      </p:grp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133600" y="4052832"/>
            <a:ext cx="4724400" cy="685800"/>
            <a:chOff x="1296" y="2832"/>
            <a:chExt cx="2976" cy="432"/>
          </a:xfrm>
        </p:grpSpPr>
        <p:sp>
          <p:nvSpPr>
            <p:cNvPr id="20" name="AutoShape 20"/>
            <p:cNvSpPr>
              <a:spLocks noChangeArrowheads="1"/>
            </p:cNvSpPr>
            <p:nvPr/>
          </p:nvSpPr>
          <p:spPr bwMode="gray">
            <a:xfrm>
              <a:off x="1536" y="2907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46ACD">
                    <a:gamma/>
                    <a:tint val="21176"/>
                    <a:invGamma/>
                  </a:srgbClr>
                </a:gs>
                <a:gs pos="100000">
                  <a:srgbClr val="E46ACD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AutoShape 21"/>
            <p:cNvSpPr>
              <a:spLocks noChangeArrowheads="1"/>
            </p:cNvSpPr>
            <p:nvPr/>
          </p:nvSpPr>
          <p:spPr bwMode="gray">
            <a:xfrm>
              <a:off x="1296" y="2832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E46ACD">
                    <a:gamma/>
                    <a:shade val="46275"/>
                    <a:invGamma/>
                  </a:srgbClr>
                </a:gs>
                <a:gs pos="100000">
                  <a:srgbClr val="E46ACD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gray">
            <a:xfrm>
              <a:off x="1680" y="2942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b="1" dirty="0" err="1"/>
                <a:t>Трудова</a:t>
              </a:r>
              <a:r>
                <a:rPr lang="ru-RU" b="1" dirty="0"/>
                <a:t> </a:t>
              </a:r>
              <a:r>
                <a:rPr lang="ru-RU" b="1" dirty="0" err="1"/>
                <a:t>діяльність</a:t>
              </a:r>
              <a:r>
                <a:rPr lang="ru-RU" b="1" dirty="0"/>
                <a:t> 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gray">
            <a:xfrm>
              <a:off x="1393" y="289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4</a:t>
              </a:r>
            </a:p>
          </p:txBody>
        </p:sp>
      </p:grpSp>
      <p:grpSp>
        <p:nvGrpSpPr>
          <p:cNvPr id="19" name="Group 34"/>
          <p:cNvGrpSpPr>
            <a:grpSpLocks/>
          </p:cNvGrpSpPr>
          <p:nvPr/>
        </p:nvGrpSpPr>
        <p:grpSpPr bwMode="auto">
          <a:xfrm>
            <a:off x="2133600" y="4788456"/>
            <a:ext cx="4724400" cy="685800"/>
            <a:chOff x="1296" y="3360"/>
            <a:chExt cx="2976" cy="432"/>
          </a:xfrm>
        </p:grpSpPr>
        <p:sp>
          <p:nvSpPr>
            <p:cNvPr id="25" name="AutoShape 26"/>
            <p:cNvSpPr>
              <a:spLocks noChangeArrowheads="1"/>
            </p:cNvSpPr>
            <p:nvPr/>
          </p:nvSpPr>
          <p:spPr bwMode="gray">
            <a:xfrm>
              <a:off x="1536" y="3435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366FF">
                    <a:gamma/>
                    <a:tint val="21176"/>
                    <a:invGamma/>
                  </a:srgbClr>
                </a:gs>
                <a:gs pos="100000">
                  <a:srgbClr val="3366FF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gray">
            <a:xfrm>
              <a:off x="1296" y="3360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3366FF">
                    <a:gamma/>
                    <a:shade val="46275"/>
                    <a:invGamma/>
                  </a:srgbClr>
                </a:gs>
                <a:gs pos="100000">
                  <a:srgbClr val="3366FF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Text Box 28"/>
            <p:cNvSpPr txBox="1">
              <a:spLocks noChangeArrowheads="1"/>
            </p:cNvSpPr>
            <p:nvPr/>
          </p:nvSpPr>
          <p:spPr bwMode="gray">
            <a:xfrm>
              <a:off x="1680" y="3470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b="1" dirty="0"/>
                <a:t>Свята, </a:t>
              </a:r>
              <a:r>
                <a:rPr lang="ru-RU" b="1" dirty="0" err="1"/>
                <a:t>розваги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 Box 29"/>
            <p:cNvSpPr txBox="1">
              <a:spLocks noChangeArrowheads="1"/>
            </p:cNvSpPr>
            <p:nvPr/>
          </p:nvSpPr>
          <p:spPr bwMode="gray">
            <a:xfrm>
              <a:off x="1393" y="3422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5</a:t>
              </a: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2848434" y="1978243"/>
            <a:ext cx="1879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Ігрова</a:t>
            </a:r>
            <a:r>
              <a:rPr lang="ru-RU" b="1" dirty="0"/>
              <a:t> </a:t>
            </a:r>
            <a:r>
              <a:rPr lang="ru-RU" b="1" dirty="0" err="1"/>
              <a:t>діяльність</a:t>
            </a:r>
            <a:endParaRPr lang="ru-RU" b="1" dirty="0"/>
          </a:p>
        </p:txBody>
      </p:sp>
      <p:grpSp>
        <p:nvGrpSpPr>
          <p:cNvPr id="32" name="Group 30"/>
          <p:cNvGrpSpPr>
            <a:grpSpLocks/>
          </p:cNvGrpSpPr>
          <p:nvPr/>
        </p:nvGrpSpPr>
        <p:grpSpPr bwMode="auto">
          <a:xfrm>
            <a:off x="2154116" y="5504008"/>
            <a:ext cx="4724400" cy="685800"/>
            <a:chOff x="1296" y="1344"/>
            <a:chExt cx="2976" cy="432"/>
          </a:xfrm>
        </p:grpSpPr>
        <p:sp>
          <p:nvSpPr>
            <p:cNvPr id="33" name="AutoShape 5"/>
            <p:cNvSpPr>
              <a:spLocks noChangeArrowheads="1"/>
            </p:cNvSpPr>
            <p:nvPr/>
          </p:nvSpPr>
          <p:spPr bwMode="gray">
            <a:xfrm>
              <a:off x="1536" y="141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1B3E1">
                    <a:gamma/>
                    <a:tint val="21176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AutoShape 4"/>
            <p:cNvSpPr>
              <a:spLocks noChangeArrowheads="1"/>
            </p:cNvSpPr>
            <p:nvPr/>
          </p:nvSpPr>
          <p:spPr bwMode="gray">
            <a:xfrm>
              <a:off x="1296" y="134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21B3E1">
                    <a:gamma/>
                    <a:shade val="46275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" name="Text Box 6"/>
            <p:cNvSpPr txBox="1">
              <a:spLocks noChangeArrowheads="1"/>
            </p:cNvSpPr>
            <p:nvPr/>
          </p:nvSpPr>
          <p:spPr bwMode="gray">
            <a:xfrm>
              <a:off x="1680" y="145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 Box 7"/>
            <p:cNvSpPr txBox="1">
              <a:spLocks noChangeArrowheads="1"/>
            </p:cNvSpPr>
            <p:nvPr/>
          </p:nvSpPr>
          <p:spPr bwMode="gray">
            <a:xfrm>
              <a:off x="1393" y="1406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sz="2400" dirty="0"/>
                <a:t>6</a:t>
              </a:r>
              <a:endParaRPr lang="en-US" sz="2400" dirty="0"/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2810046" y="5644634"/>
            <a:ext cx="2728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Спілкування</a:t>
            </a:r>
            <a:r>
              <a:rPr lang="ru-RU" b="1" dirty="0"/>
              <a:t> </a:t>
            </a:r>
            <a:r>
              <a:rPr lang="ru-RU" b="1" dirty="0" err="1"/>
              <a:t>з</a:t>
            </a:r>
            <a:r>
              <a:rPr lang="ru-RU" b="1" dirty="0"/>
              <a:t> природою </a:t>
            </a:r>
          </a:p>
        </p:txBody>
      </p:sp>
      <p:grpSp>
        <p:nvGrpSpPr>
          <p:cNvPr id="39" name="Group 33"/>
          <p:cNvGrpSpPr>
            <a:grpSpLocks/>
          </p:cNvGrpSpPr>
          <p:nvPr/>
        </p:nvGrpSpPr>
        <p:grpSpPr bwMode="auto">
          <a:xfrm>
            <a:off x="2154115" y="6162821"/>
            <a:ext cx="4826234" cy="708057"/>
            <a:chOff x="1296" y="2832"/>
            <a:chExt cx="2976" cy="432"/>
          </a:xfrm>
        </p:grpSpPr>
        <p:sp>
          <p:nvSpPr>
            <p:cNvPr id="40" name="AutoShape 20"/>
            <p:cNvSpPr>
              <a:spLocks noChangeArrowheads="1"/>
            </p:cNvSpPr>
            <p:nvPr/>
          </p:nvSpPr>
          <p:spPr bwMode="gray">
            <a:xfrm>
              <a:off x="1536" y="2907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46ACD">
                    <a:gamma/>
                    <a:tint val="21176"/>
                    <a:invGamma/>
                  </a:srgbClr>
                </a:gs>
                <a:gs pos="100000">
                  <a:srgbClr val="E46ACD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" name="AutoShape 21"/>
            <p:cNvSpPr>
              <a:spLocks noChangeArrowheads="1"/>
            </p:cNvSpPr>
            <p:nvPr/>
          </p:nvSpPr>
          <p:spPr bwMode="gray">
            <a:xfrm>
              <a:off x="1296" y="2832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E46ACD">
                    <a:gamma/>
                    <a:shade val="46275"/>
                    <a:invGamma/>
                  </a:srgbClr>
                </a:gs>
                <a:gs pos="100000">
                  <a:srgbClr val="E46ACD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" name="Text Box 22"/>
            <p:cNvSpPr txBox="1">
              <a:spLocks noChangeArrowheads="1"/>
            </p:cNvSpPr>
            <p:nvPr/>
          </p:nvSpPr>
          <p:spPr bwMode="gray">
            <a:xfrm>
              <a:off x="1680" y="2942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b="1" dirty="0" err="1"/>
                <a:t>Самостійна</a:t>
              </a:r>
              <a:r>
                <a:rPr lang="ru-RU" b="1" dirty="0"/>
                <a:t> </a:t>
              </a:r>
              <a:r>
                <a:rPr lang="ru-RU" b="1" dirty="0" err="1"/>
                <a:t>художня</a:t>
              </a:r>
              <a:r>
                <a:rPr lang="ru-RU" b="1" dirty="0"/>
                <a:t> </a:t>
              </a:r>
              <a:r>
                <a:rPr lang="ru-RU" b="1" dirty="0" err="1"/>
                <a:t>діяльність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gray">
            <a:xfrm>
              <a:off x="1393" y="289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sz="2400" dirty="0"/>
                <a:t>7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4229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Види   театру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1" y="1491496"/>
            <a:ext cx="3110752" cy="685800"/>
            <a:chOff x="1296" y="1344"/>
            <a:chExt cx="2976" cy="43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gray">
            <a:xfrm>
              <a:off x="1536" y="141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1B3E1">
                    <a:gamma/>
                    <a:tint val="21176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1296" y="134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21B3E1">
                    <a:gamma/>
                    <a:shade val="46275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gray">
            <a:xfrm>
              <a:off x="1680" y="145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gray">
            <a:xfrm>
              <a:off x="1393" y="1406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dirty="0"/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3056957" y="2934492"/>
            <a:ext cx="3021113" cy="685800"/>
            <a:chOff x="1296" y="1824"/>
            <a:chExt cx="2976" cy="432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00">
                    <a:gamma/>
                    <a:tint val="21176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99CC00">
                    <a:gamma/>
                    <a:shade val="46275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gray">
            <a:xfrm>
              <a:off x="1393" y="1886"/>
              <a:ext cx="17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dirty="0"/>
            </a:p>
          </p:txBody>
        </p:sp>
      </p:grpSp>
      <p:grpSp>
        <p:nvGrpSpPr>
          <p:cNvPr id="19" name="Group 34"/>
          <p:cNvGrpSpPr>
            <a:grpSpLocks/>
          </p:cNvGrpSpPr>
          <p:nvPr/>
        </p:nvGrpSpPr>
        <p:grpSpPr bwMode="auto">
          <a:xfrm>
            <a:off x="6185661" y="4431563"/>
            <a:ext cx="2716305" cy="685800"/>
            <a:chOff x="1296" y="3360"/>
            <a:chExt cx="2976" cy="432"/>
          </a:xfrm>
        </p:grpSpPr>
        <p:sp>
          <p:nvSpPr>
            <p:cNvPr id="25" name="AutoShape 26"/>
            <p:cNvSpPr>
              <a:spLocks noChangeArrowheads="1"/>
            </p:cNvSpPr>
            <p:nvPr/>
          </p:nvSpPr>
          <p:spPr bwMode="gray">
            <a:xfrm>
              <a:off x="1536" y="3435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366FF">
                    <a:gamma/>
                    <a:tint val="21176"/>
                    <a:invGamma/>
                  </a:srgbClr>
                </a:gs>
                <a:gs pos="100000">
                  <a:srgbClr val="3366FF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gray">
            <a:xfrm>
              <a:off x="1296" y="3360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3366FF">
                    <a:gamma/>
                    <a:shade val="46275"/>
                    <a:invGamma/>
                  </a:srgbClr>
                </a:gs>
                <a:gs pos="100000">
                  <a:srgbClr val="3366FF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Text Box 28"/>
            <p:cNvSpPr txBox="1">
              <a:spLocks noChangeArrowheads="1"/>
            </p:cNvSpPr>
            <p:nvPr/>
          </p:nvSpPr>
          <p:spPr bwMode="gray">
            <a:xfrm>
              <a:off x="1680" y="3470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 Box 29"/>
            <p:cNvSpPr txBox="1">
              <a:spLocks noChangeArrowheads="1"/>
            </p:cNvSpPr>
            <p:nvPr/>
          </p:nvSpPr>
          <p:spPr bwMode="gray">
            <a:xfrm>
              <a:off x="1466" y="342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dirty="0"/>
            </a:p>
          </p:txBody>
        </p:sp>
      </p:grpSp>
      <p:pic>
        <p:nvPicPr>
          <p:cNvPr id="31" name="image7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5128" y="2079819"/>
            <a:ext cx="2572872" cy="1846730"/>
          </a:xfrm>
          <a:prstGeom prst="rect">
            <a:avLst/>
          </a:prstGeom>
        </p:spPr>
      </p:pic>
      <p:pic>
        <p:nvPicPr>
          <p:cNvPr id="33" name="image2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96225" y="3523155"/>
            <a:ext cx="2492190" cy="2019331"/>
          </a:xfrm>
          <a:prstGeom prst="rect">
            <a:avLst/>
          </a:prstGeom>
        </p:spPr>
      </p:pic>
      <p:pic>
        <p:nvPicPr>
          <p:cNvPr id="35" name="image27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35269" y="5011271"/>
            <a:ext cx="2321859" cy="183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НАСТІЛЬНИЙ  ТЕАТР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1623664" y="2109720"/>
            <a:ext cx="4724400" cy="685800"/>
            <a:chOff x="1296" y="1344"/>
            <a:chExt cx="2976" cy="43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gray">
            <a:xfrm>
              <a:off x="1536" y="141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1B3E1">
                    <a:gamma/>
                    <a:tint val="21176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1296" y="134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21B3E1">
                    <a:gamma/>
                    <a:shade val="46275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gray">
            <a:xfrm>
              <a:off x="1680" y="145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b="1" dirty="0">
                  <a:solidFill>
                    <a:srgbClr val="000000"/>
                  </a:solidFill>
                </a:rPr>
                <a:t>На плоских картинках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gray">
            <a:xfrm>
              <a:off x="1393" y="140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1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1623664" y="2871720"/>
            <a:ext cx="4724400" cy="685800"/>
            <a:chOff x="1296" y="1824"/>
            <a:chExt cx="2976" cy="432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00">
                    <a:gamma/>
                    <a:tint val="21176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99CC00">
                    <a:gamma/>
                    <a:shade val="46275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b="1" dirty="0">
                  <a:solidFill>
                    <a:srgbClr val="000000"/>
                  </a:solidFill>
                </a:rPr>
                <a:t>На кружках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/>
                <a:t>2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1632456" y="3633720"/>
            <a:ext cx="4724400" cy="685800"/>
            <a:chOff x="1296" y="2304"/>
            <a:chExt cx="2976" cy="432"/>
          </a:xfrm>
        </p:grpSpPr>
        <p:sp>
          <p:nvSpPr>
            <p:cNvPr id="15" name="AutoShape 15"/>
            <p:cNvSpPr>
              <a:spLocks noChangeArrowheads="1"/>
            </p:cNvSpPr>
            <p:nvPr/>
          </p:nvSpPr>
          <p:spPr bwMode="gray">
            <a:xfrm>
              <a:off x="1536" y="23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>
                    <a:gamma/>
                    <a:tint val="21176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AutoShape 16"/>
            <p:cNvSpPr>
              <a:spLocks noChangeArrowheads="1"/>
            </p:cNvSpPr>
            <p:nvPr/>
          </p:nvSpPr>
          <p:spPr bwMode="gray">
            <a:xfrm>
              <a:off x="1296" y="230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gray">
            <a:xfrm>
              <a:off x="1680" y="241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b="1" dirty="0">
                  <a:solidFill>
                    <a:srgbClr val="000000"/>
                  </a:solidFill>
                </a:rPr>
                <a:t>Конусний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gray">
            <a:xfrm>
              <a:off x="1393" y="236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3</a:t>
              </a:r>
            </a:p>
          </p:txBody>
        </p:sp>
      </p:grp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1632456" y="4395720"/>
            <a:ext cx="4724400" cy="685800"/>
            <a:chOff x="1296" y="2832"/>
            <a:chExt cx="2976" cy="432"/>
          </a:xfrm>
        </p:grpSpPr>
        <p:sp>
          <p:nvSpPr>
            <p:cNvPr id="20" name="AutoShape 20"/>
            <p:cNvSpPr>
              <a:spLocks noChangeArrowheads="1"/>
            </p:cNvSpPr>
            <p:nvPr/>
          </p:nvSpPr>
          <p:spPr bwMode="gray">
            <a:xfrm>
              <a:off x="1536" y="2907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46ACD">
                    <a:gamma/>
                    <a:tint val="21176"/>
                    <a:invGamma/>
                  </a:srgbClr>
                </a:gs>
                <a:gs pos="100000">
                  <a:srgbClr val="E46ACD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AutoShape 21"/>
            <p:cNvSpPr>
              <a:spLocks noChangeArrowheads="1"/>
            </p:cNvSpPr>
            <p:nvPr/>
          </p:nvSpPr>
          <p:spPr bwMode="gray">
            <a:xfrm>
              <a:off x="1296" y="2832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E46ACD">
                    <a:gamma/>
                    <a:shade val="46275"/>
                    <a:invGamma/>
                  </a:srgbClr>
                </a:gs>
                <a:gs pos="100000">
                  <a:srgbClr val="E46ACD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gray">
            <a:xfrm>
              <a:off x="1680" y="2942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b="1" dirty="0">
                  <a:solidFill>
                    <a:srgbClr val="000000"/>
                  </a:solidFill>
                </a:rPr>
                <a:t>Театр іграшок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gray">
            <a:xfrm>
              <a:off x="1393" y="289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4</a:t>
              </a:r>
            </a:p>
          </p:txBody>
        </p:sp>
      </p:grpSp>
      <p:grpSp>
        <p:nvGrpSpPr>
          <p:cNvPr id="19" name="Group 34"/>
          <p:cNvGrpSpPr>
            <a:grpSpLocks/>
          </p:cNvGrpSpPr>
          <p:nvPr/>
        </p:nvGrpSpPr>
        <p:grpSpPr bwMode="auto">
          <a:xfrm>
            <a:off x="1641248" y="5157720"/>
            <a:ext cx="4724400" cy="685800"/>
            <a:chOff x="1296" y="3360"/>
            <a:chExt cx="2976" cy="432"/>
          </a:xfrm>
        </p:grpSpPr>
        <p:sp>
          <p:nvSpPr>
            <p:cNvPr id="25" name="AutoShape 26"/>
            <p:cNvSpPr>
              <a:spLocks noChangeArrowheads="1"/>
            </p:cNvSpPr>
            <p:nvPr/>
          </p:nvSpPr>
          <p:spPr bwMode="gray">
            <a:xfrm>
              <a:off x="1536" y="3435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366FF">
                    <a:gamma/>
                    <a:tint val="21176"/>
                    <a:invGamma/>
                  </a:srgbClr>
                </a:gs>
                <a:gs pos="100000">
                  <a:srgbClr val="3366FF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gray">
            <a:xfrm>
              <a:off x="1296" y="3360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3366FF">
                    <a:gamma/>
                    <a:shade val="46275"/>
                    <a:invGamma/>
                  </a:srgbClr>
                </a:gs>
                <a:gs pos="100000">
                  <a:srgbClr val="3366FF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Text Box 28"/>
            <p:cNvSpPr txBox="1">
              <a:spLocks noChangeArrowheads="1"/>
            </p:cNvSpPr>
            <p:nvPr/>
          </p:nvSpPr>
          <p:spPr bwMode="gray">
            <a:xfrm>
              <a:off x="1680" y="3470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b="1" dirty="0">
                  <a:solidFill>
                    <a:srgbClr val="000000"/>
                  </a:solidFill>
                </a:rPr>
                <a:t>Театр помпонів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 Box 29"/>
            <p:cNvSpPr txBox="1">
              <a:spLocks noChangeArrowheads="1"/>
            </p:cNvSpPr>
            <p:nvPr/>
          </p:nvSpPr>
          <p:spPr bwMode="gray">
            <a:xfrm>
              <a:off x="1393" y="3422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5</a:t>
              </a:r>
            </a:p>
          </p:txBody>
        </p:sp>
      </p:grpSp>
      <p:grpSp>
        <p:nvGrpSpPr>
          <p:cNvPr id="31" name="Group 31"/>
          <p:cNvGrpSpPr>
            <a:grpSpLocks/>
          </p:cNvGrpSpPr>
          <p:nvPr/>
        </p:nvGrpSpPr>
        <p:grpSpPr bwMode="auto">
          <a:xfrm>
            <a:off x="1652971" y="5916794"/>
            <a:ext cx="4724400" cy="685800"/>
            <a:chOff x="1296" y="1824"/>
            <a:chExt cx="2976" cy="432"/>
          </a:xfrm>
        </p:grpSpPr>
        <p:sp>
          <p:nvSpPr>
            <p:cNvPr id="32" name="AutoShape 10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00">
                    <a:gamma/>
                    <a:tint val="21176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" name="AutoShape 11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99CC00">
                    <a:gamma/>
                    <a:shade val="46275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Text Box 12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b="1" dirty="0">
                  <a:solidFill>
                    <a:srgbClr val="000000"/>
                  </a:solidFill>
                </a:rPr>
                <a:t>Театр коробок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5" name="Text Box 13"/>
            <p:cNvSpPr txBox="1">
              <a:spLocks noChangeArrowheads="1"/>
            </p:cNvSpPr>
            <p:nvPr/>
          </p:nvSpPr>
          <p:spPr bwMode="gray">
            <a:xfrm>
              <a:off x="1393" y="1886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sz="2400" dirty="0"/>
                <a:t>6</a:t>
              </a:r>
              <a:endParaRPr lang="en-US" sz="2400" dirty="0"/>
            </a:p>
          </p:txBody>
        </p:sp>
      </p:grpSp>
      <p:pic>
        <p:nvPicPr>
          <p:cNvPr id="36" name="image17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9217" y="2206868"/>
            <a:ext cx="1753185" cy="1362809"/>
          </a:xfrm>
          <a:prstGeom prst="rect">
            <a:avLst/>
          </a:prstGeom>
        </p:spPr>
      </p:pic>
      <p:pic>
        <p:nvPicPr>
          <p:cNvPr id="37" name="image19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66804" y="3666398"/>
            <a:ext cx="1705706" cy="1556239"/>
          </a:xfrm>
          <a:prstGeom prst="rect">
            <a:avLst/>
          </a:prstGeom>
        </p:spPr>
      </p:pic>
      <p:pic>
        <p:nvPicPr>
          <p:cNvPr id="38" name="image22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01973" y="5301765"/>
            <a:ext cx="1696916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98" y="1549401"/>
            <a:ext cx="3947747" cy="51157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145" y="959321"/>
            <a:ext cx="4104167" cy="28524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145" y="4013200"/>
            <a:ext cx="3977055" cy="265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5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223" y="883387"/>
            <a:ext cx="8440953" cy="597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9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1265</TotalTime>
  <Words>544</Words>
  <Application>Microsoft Office PowerPoint</Application>
  <PresentationFormat>Экран (4:3)</PresentationFormat>
  <Paragraphs>100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Aharoni</vt:lpstr>
      <vt:lpstr>Arial</vt:lpstr>
      <vt:lpstr>Calibri</vt:lpstr>
      <vt:lpstr>Calibri Light</vt:lpstr>
      <vt:lpstr>Times New Roman</vt:lpstr>
      <vt:lpstr>Wingdings</vt:lpstr>
      <vt:lpstr>Тема Office</vt:lpstr>
      <vt:lpstr>    Театралізована діяльність</vt:lpstr>
      <vt:lpstr>  ТЕАТРАЛІЗОВАНА  ДІЯЛЬНІСТЬ:</vt:lpstr>
      <vt:lpstr>  ТЕАТРАЛІЗОВАНА  ДІЯЛЬНІСТЬ:</vt:lpstr>
      <vt:lpstr>РОЛЬ   ТЕАТРАЛІЗОВАНОЇ  ДІЯЛЬНОСТІ:</vt:lpstr>
      <vt:lpstr>ТЕАТРАЛІЗОВАНА ДІЯЛЬНІСТЬ ДОШКІЛЬНИКІВ В РЕЖИМІ ДНЯ   </vt:lpstr>
      <vt:lpstr>Види   театру</vt:lpstr>
      <vt:lpstr>НАСТІЛЬНИЙ  ТЕАТР</vt:lpstr>
      <vt:lpstr>Презентация PowerPoint</vt:lpstr>
      <vt:lpstr>Презентация PowerPoint</vt:lpstr>
      <vt:lpstr>Презентация PowerPoint</vt:lpstr>
      <vt:lpstr>СТЕНДОВИЙ  ТЕАТР</vt:lpstr>
      <vt:lpstr>Презентация PowerPoint</vt:lpstr>
      <vt:lpstr>Презентация PowerPoint</vt:lpstr>
      <vt:lpstr>Презентация PowerPoint</vt:lpstr>
      <vt:lpstr>  ТЕАТР  НА  РУЦІ</vt:lpstr>
      <vt:lpstr>Презентация PowerPoint</vt:lpstr>
      <vt:lpstr>  ВЕРХОВІ  ЛЯЛЬКИ</vt:lpstr>
      <vt:lpstr>Презентация PowerPoint</vt:lpstr>
      <vt:lpstr>Презентация PowerPoint</vt:lpstr>
      <vt:lpstr>  ТЕАТР ЖИВОЇ ЛЯЛЬКИ</vt:lpstr>
      <vt:lpstr>Презентация PowerPoint</vt:lpstr>
      <vt:lpstr>Презентация PowerPoint</vt:lpstr>
      <vt:lpstr>  ОСНОВНІ  НАПРЯМКИ  РОБОТИ:</vt:lpstr>
      <vt:lpstr>  ОСНОВНІ  НАПРЯМКИ  РОБОТИ:</vt:lpstr>
      <vt:lpstr>  ВПЛИВ ТЕАТРАЛІЗОВАНОЇ ДІЯЛЬНОСТІ НА РОЗВИТОК МОВЛЕННЄВОЇ АКТИВНОСТІ</vt:lpstr>
      <vt:lpstr> ДЯКУЮ   ЗА УВАГУ !!!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aser</cp:lastModifiedBy>
  <cp:revision>160</cp:revision>
  <dcterms:created xsi:type="dcterms:W3CDTF">2014-11-21T11:00:06Z</dcterms:created>
  <dcterms:modified xsi:type="dcterms:W3CDTF">2024-03-18T09:24:11Z</dcterms:modified>
</cp:coreProperties>
</file>